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0" r:id="rId1"/>
    <p:sldMasterId id="2147483762" r:id="rId2"/>
    <p:sldMasterId id="2147483774" r:id="rId3"/>
  </p:sldMasterIdLst>
  <p:notesMasterIdLst>
    <p:notesMasterId r:id="rId44"/>
  </p:notesMasterIdLst>
  <p:sldIdLst>
    <p:sldId id="256" r:id="rId4"/>
    <p:sldId id="319" r:id="rId5"/>
    <p:sldId id="318" r:id="rId6"/>
    <p:sldId id="369" r:id="rId7"/>
    <p:sldId id="355" r:id="rId8"/>
    <p:sldId id="356" r:id="rId9"/>
    <p:sldId id="357" r:id="rId10"/>
    <p:sldId id="359" r:id="rId11"/>
    <p:sldId id="370" r:id="rId12"/>
    <p:sldId id="360" r:id="rId13"/>
    <p:sldId id="321" r:id="rId14"/>
    <p:sldId id="260" r:id="rId15"/>
    <p:sldId id="342" r:id="rId16"/>
    <p:sldId id="390" r:id="rId17"/>
    <p:sldId id="371" r:id="rId18"/>
    <p:sldId id="372" r:id="rId19"/>
    <p:sldId id="373" r:id="rId20"/>
    <p:sldId id="391" r:id="rId21"/>
    <p:sldId id="374" r:id="rId22"/>
    <p:sldId id="363" r:id="rId23"/>
    <p:sldId id="364" r:id="rId24"/>
    <p:sldId id="365" r:id="rId25"/>
    <p:sldId id="366" r:id="rId26"/>
    <p:sldId id="400" r:id="rId27"/>
    <p:sldId id="401" r:id="rId28"/>
    <p:sldId id="402" r:id="rId29"/>
    <p:sldId id="392" r:id="rId30"/>
    <p:sldId id="393" r:id="rId31"/>
    <p:sldId id="394" r:id="rId32"/>
    <p:sldId id="395" r:id="rId33"/>
    <p:sldId id="397" r:id="rId34"/>
    <p:sldId id="396" r:id="rId35"/>
    <p:sldId id="375" r:id="rId36"/>
    <p:sldId id="398" r:id="rId37"/>
    <p:sldId id="257" r:id="rId38"/>
    <p:sldId id="258" r:id="rId39"/>
    <p:sldId id="259" r:id="rId40"/>
    <p:sldId id="399" r:id="rId41"/>
    <p:sldId id="261" r:id="rId42"/>
    <p:sldId id="262" r:id="rId4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584E241D-C661-426D-B491-AB53F8B7628E}">
          <p14:sldIdLst>
            <p14:sldId id="256"/>
          </p14:sldIdLst>
        </p14:section>
        <p14:section name="Summary Section" id="{CCD2D5BC-7525-4455-95A9-F33AD719329B}">
          <p14:sldIdLst>
            <p14:sldId id="319"/>
          </p14:sldIdLst>
        </p14:section>
        <p14:section name="About SPARC" id="{EB773C1F-ECF9-4EFB-A9CA-A71A749ABFD7}">
          <p14:sldIdLst>
            <p14:sldId id="318"/>
            <p14:sldId id="369"/>
            <p14:sldId id="355"/>
            <p14:sldId id="356"/>
            <p14:sldId id="357"/>
            <p14:sldId id="359"/>
            <p14:sldId id="370"/>
            <p14:sldId id="360"/>
          </p14:sldIdLst>
        </p14:section>
        <p14:section name="Outreach" id="{6B99D6CF-05E0-4730-95E6-475F66962CF8}">
          <p14:sldIdLst>
            <p14:sldId id="321"/>
            <p14:sldId id="260"/>
          </p14:sldIdLst>
        </p14:section>
        <p14:section name="Projects" id="{8A168394-0DF4-41F9-8453-F3F92A9155DE}">
          <p14:sldIdLst>
            <p14:sldId id="342"/>
            <p14:sldId id="390"/>
            <p14:sldId id="371"/>
            <p14:sldId id="372"/>
            <p14:sldId id="373"/>
            <p14:sldId id="391"/>
            <p14:sldId id="374"/>
          </p14:sldIdLst>
        </p14:section>
        <p14:section name="Sumo Robotics Tournament" id="{D8E7354A-2F04-4F89-BD5C-DCA5C3CCB180}">
          <p14:sldIdLst>
            <p14:sldId id="363"/>
            <p14:sldId id="364"/>
            <p14:sldId id="365"/>
            <p14:sldId id="366"/>
          </p14:sldIdLst>
        </p14:section>
        <p14:section name="Statistics" id="{BB8E92E4-E4D9-44E5-A837-75B7E4816980}">
          <p14:sldIdLst>
            <p14:sldId id="400"/>
            <p14:sldId id="401"/>
            <p14:sldId id="402"/>
          </p14:sldIdLst>
        </p14:section>
        <p14:section name="Leadership for Fall 2018" id="{02162841-0C2C-48B3-B01C-872E562E1A69}">
          <p14:sldIdLst>
            <p14:sldId id="392"/>
            <p14:sldId id="393"/>
            <p14:sldId id="394"/>
            <p14:sldId id="395"/>
          </p14:sldIdLst>
        </p14:section>
        <p14:section name="Remainder of Semester" id="{13D56563-1C9E-4D56-8FBC-EE88829287A5}">
          <p14:sldIdLst>
            <p14:sldId id="397"/>
            <p14:sldId id="396"/>
          </p14:sldIdLst>
        </p14:section>
        <p14:section name="Open Forum Topic" id="{CE57AABB-C438-4783-8947-65486573E810}">
          <p14:sldIdLst>
            <p14:sldId id="375"/>
            <p14:sldId id="398"/>
            <p14:sldId id="257"/>
            <p14:sldId id="258"/>
            <p14:sldId id="259"/>
            <p14:sldId id="399"/>
            <p14:sldId id="261"/>
            <p14:sldId id="26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3244D"/>
    <a:srgbClr val="FF99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126" autoAdjust="0"/>
    <p:restoredTop sz="94643" autoAdjust="0"/>
  </p:normalViewPr>
  <p:slideViewPr>
    <p:cSldViewPr snapToGrid="0">
      <p:cViewPr varScale="1">
        <p:scale>
          <a:sx n="79" d="100"/>
          <a:sy n="79" d="100"/>
        </p:scale>
        <p:origin x="667" y="82"/>
      </p:cViewPr>
      <p:guideLst/>
    </p:cSldViewPr>
  </p:slideViewPr>
  <p:outlineViewPr>
    <p:cViewPr>
      <p:scale>
        <a:sx n="33" d="100"/>
        <a:sy n="33" d="100"/>
      </p:scale>
      <p:origin x="0" y="-24619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310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theme" Target="theme/theme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tableStyles" Target="tableStyle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viewProps" Target="viewProps.xml"/><Relationship Id="rId20" Type="http://schemas.openxmlformats.org/officeDocument/2006/relationships/slide" Target="slides/slide17.xml"/><Relationship Id="rId41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9E0660-2AAC-E146-85F7-7906298D2758}" type="datetimeFigureOut">
              <a:rPr lang="en-US" smtClean="0"/>
              <a:t>4/8/2018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849C72-B790-6B4E-A13F-357AB5437C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1322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Fall 2016</a:t>
            </a:r>
          </a:p>
          <a:p>
            <a:pPr lvl="1"/>
            <a:r>
              <a:rPr lang="en-US" dirty="0" err="1">
                <a:solidFill>
                  <a:schemeClr val="tx1"/>
                </a:solidFill>
              </a:rPr>
              <a:t>Loachapoka</a:t>
            </a:r>
            <a:r>
              <a:rPr lang="en-US" dirty="0">
                <a:solidFill>
                  <a:schemeClr val="tx1"/>
                </a:solidFill>
              </a:rPr>
              <a:t> Robotics Mentoring- Mondays, Tuesdays, and Thursdays 3:00PM to 4:30PM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ECE Minority Presentation- November 14</a:t>
            </a:r>
            <a:r>
              <a:rPr lang="en-US" baseline="30000" dirty="0">
                <a:solidFill>
                  <a:schemeClr val="tx1"/>
                </a:solidFill>
              </a:rPr>
              <a:t>th</a:t>
            </a:r>
            <a:endParaRPr lang="en-US" dirty="0">
              <a:solidFill>
                <a:schemeClr val="tx1"/>
              </a:solidFill>
            </a:endParaRPr>
          </a:p>
          <a:p>
            <a:pPr lvl="1"/>
            <a:r>
              <a:rPr lang="en-US" dirty="0">
                <a:solidFill>
                  <a:schemeClr val="tx1"/>
                </a:solidFill>
              </a:rPr>
              <a:t>AJHS E-Day- November 17th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South’s Best- December 3-4th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SCORE Claw Machine- December 3-4</a:t>
            </a:r>
            <a:r>
              <a:rPr lang="en-US" baseline="30000" dirty="0">
                <a:solidFill>
                  <a:schemeClr val="tx1"/>
                </a:solidFill>
              </a:rPr>
              <a:t>th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Spring 2016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E-Day- Late February or early March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SPACE Day- Possible Event Next Semester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IEEE Sumo Robotics Competition (with local middle and high schools)- Spring 2017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49C72-B790-6B4E-A13F-357AB5437C4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9896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Shape 9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08789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49C72-B790-6B4E-A13F-357AB5437C4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7382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4849C72-B790-6B4E-A13F-357AB5437C4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28848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56948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89195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95905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Shape 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56687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05668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Shape 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2661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59" y="2166364"/>
            <a:ext cx="11471565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15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96250"/>
            <a:ext cx="9144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4/8/2018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66202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4/8/2018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09522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4" y="274638"/>
            <a:ext cx="240238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274638"/>
            <a:ext cx="7973291" cy="5897562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22854"/>
            <a:ext cx="2743196" cy="365125"/>
          </a:xfrm>
        </p:spPr>
        <p:txBody>
          <a:bodyPr/>
          <a:lstStyle/>
          <a:p>
            <a:fld id="{96DFF08F-DC6B-4601-B491-B0F83F6DD2DA}" type="datetimeFigureOut">
              <a:rPr lang="en-US" smtClean="0"/>
              <a:t>4/8/2018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5" y="6422854"/>
            <a:ext cx="427966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48" y="6422854"/>
            <a:ext cx="879759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1572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2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60" y="2166368"/>
            <a:ext cx="11471565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70318"/>
            <a:ext cx="9144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4/8/2018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43045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4/8/2018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749347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2" y="2059012"/>
            <a:ext cx="12195668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6000" b="0" spc="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3191" y="3984403"/>
            <a:ext cx="105156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6DFF08F-DC6B-4601-B491-B0F83F6DD2DA}" type="datetimeFigureOut">
              <a:rPr lang="en-US" smtClean="0"/>
              <a:t>4/8/2018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54071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396" y="2011680"/>
            <a:ext cx="487680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00800" y="2011680"/>
            <a:ext cx="487680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4/8/2018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44809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913470"/>
            <a:ext cx="487680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" y="2656566"/>
            <a:ext cx="487680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571" y="1913470"/>
            <a:ext cx="487680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00571" y="2656564"/>
            <a:ext cx="487680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4/8/2018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927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4/8/2018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646326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4/8/2018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686640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2148840"/>
            <a:ext cx="6096000" cy="38404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856757" y="2147490"/>
            <a:ext cx="341376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4/8/2018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783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4/8/2018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945046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4400" y="2211494"/>
            <a:ext cx="6339840" cy="384048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847135" y="2150621"/>
            <a:ext cx="341376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4/8/2018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75004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4/8/2018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425513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6" y="609600"/>
            <a:ext cx="240238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609600"/>
            <a:ext cx="7973291" cy="56388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2" y="6422858"/>
            <a:ext cx="2743196" cy="365125"/>
          </a:xfrm>
        </p:spPr>
        <p:txBody>
          <a:bodyPr/>
          <a:lstStyle/>
          <a:p>
            <a:fld id="{96DFF08F-DC6B-4601-B491-B0F83F6DD2DA}" type="datetimeFigureOut">
              <a:rPr lang="en-US" smtClean="0"/>
              <a:t>4/8/2018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6" y="6422858"/>
            <a:ext cx="427966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51" y="6422858"/>
            <a:ext cx="879759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889988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66034400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80788563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7937599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0148764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08858554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21567177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400" cy="54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4208994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6000" b="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3191" y="4010334"/>
            <a:ext cx="105156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6DFF08F-DC6B-4601-B491-B0F83F6DD2DA}" type="datetimeFigureOut">
              <a:rPr lang="en-US" smtClean="0"/>
              <a:t>4/8/2018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29870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6096000" y="33"/>
            <a:ext cx="60960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6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6586000" y="965600"/>
            <a:ext cx="5116000" cy="49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2548565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400" cy="8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609585" lvl="0" indent="-30479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1088308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415600" y="1474833"/>
            <a:ext cx="11360800" cy="26180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800" cy="1734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57189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ctr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ctr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ctr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63413642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451660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391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4/8/2018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70757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08" y="2656566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1230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1230" y="2656564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4/8/2018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51970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4/8/2018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00650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4/8/2018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17734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7008" y="2120054"/>
            <a:ext cx="6126480" cy="4114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89023" y="2147486"/>
            <a:ext cx="320040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4/8/2018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71847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0160" y="2211494"/>
            <a:ext cx="6126480" cy="393192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0688" y="2150621"/>
            <a:ext cx="320040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4/8/2018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67731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96DFF08F-DC6B-4601-B491-B0F83F6DD2DA}" type="datetimeFigureOut">
              <a:rPr lang="en-US" smtClean="0"/>
              <a:pPr/>
              <a:t>4/8/2018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47740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kern="1200" cap="all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359" y="284176"/>
            <a:ext cx="1036320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359" y="2011680"/>
            <a:ext cx="1036320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08745" y="6422858"/>
            <a:ext cx="3460057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96DFF08F-DC6B-4601-B491-B0F83F6DD2DA}" type="datetimeFigureOut">
              <a:rPr lang="en-US" smtClean="0"/>
              <a:pPr/>
              <a:t>4/8/2018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88002" y="6422858"/>
            <a:ext cx="541416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20185" y="6422858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479001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kern="1200" cap="all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333">
                <a:solidFill>
                  <a:schemeClr val="lt2"/>
                </a:solidFill>
              </a:defRPr>
            </a:lvl1pPr>
            <a:lvl2pPr lvl="1" algn="r">
              <a:buNone/>
              <a:defRPr sz="1333">
                <a:solidFill>
                  <a:schemeClr val="lt2"/>
                </a:solidFill>
              </a:defRPr>
            </a:lvl2pPr>
            <a:lvl3pPr lvl="2" algn="r">
              <a:buNone/>
              <a:defRPr sz="1333">
                <a:solidFill>
                  <a:schemeClr val="lt2"/>
                </a:solidFill>
              </a:defRPr>
            </a:lvl3pPr>
            <a:lvl4pPr lvl="3" algn="r">
              <a:buNone/>
              <a:defRPr sz="1333">
                <a:solidFill>
                  <a:schemeClr val="lt2"/>
                </a:solidFill>
              </a:defRPr>
            </a:lvl4pPr>
            <a:lvl5pPr lvl="4" algn="r">
              <a:buNone/>
              <a:defRPr sz="1333">
                <a:solidFill>
                  <a:schemeClr val="lt2"/>
                </a:solidFill>
              </a:defRPr>
            </a:lvl5pPr>
            <a:lvl6pPr lvl="5" algn="r">
              <a:buNone/>
              <a:defRPr sz="1333">
                <a:solidFill>
                  <a:schemeClr val="lt2"/>
                </a:solidFill>
              </a:defRPr>
            </a:lvl6pPr>
            <a:lvl7pPr lvl="6" algn="r">
              <a:buNone/>
              <a:defRPr sz="1333">
                <a:solidFill>
                  <a:schemeClr val="lt2"/>
                </a:solidFill>
              </a:defRPr>
            </a:lvl7pPr>
            <a:lvl8pPr lvl="7" algn="r">
              <a:buNone/>
              <a:defRPr sz="1333">
                <a:solidFill>
                  <a:schemeClr val="lt2"/>
                </a:solidFill>
              </a:defRPr>
            </a:lvl8pPr>
            <a:lvl9pPr lvl="8" algn="r">
              <a:buNone/>
              <a:defRPr sz="1333">
                <a:solidFill>
                  <a:schemeClr val="lt2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632010248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75" r:id="rId1"/>
    <p:sldLayoutId id="2147483776" r:id="rId2"/>
    <p:sldLayoutId id="2147483777" r:id="rId3"/>
    <p:sldLayoutId id="2147483778" r:id="rId4"/>
    <p:sldLayoutId id="2147483779" r:id="rId5"/>
    <p:sldLayoutId id="2147483780" r:id="rId6"/>
    <p:sldLayoutId id="2147483781" r:id="rId7"/>
    <p:sldLayoutId id="2147483782" r:id="rId8"/>
    <p:sldLayoutId id="2147483783" r:id="rId9"/>
    <p:sldLayoutId id="2147483784" r:id="rId10"/>
    <p:sldLayoutId id="2147483785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mailto:sparc.auburn@gmail.co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JPG"/><Relationship Id="rId4" Type="http://schemas.openxmlformats.org/officeDocument/2006/relationships/image" Target="../media/image28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slide" Target="slide27.xml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slide" Target="slide24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slide" Target="slide13.xml"/><Relationship Id="rId5" Type="http://schemas.openxmlformats.org/officeDocument/2006/relationships/image" Target="../media/image7.png"/><Relationship Id="rId15" Type="http://schemas.openxmlformats.org/officeDocument/2006/relationships/slide" Target="slide33.xml"/><Relationship Id="rId10" Type="http://schemas.openxmlformats.org/officeDocument/2006/relationships/slide" Target="slide11.xml"/><Relationship Id="rId4" Type="http://schemas.openxmlformats.org/officeDocument/2006/relationships/image" Target="../media/image6.png"/><Relationship Id="rId9" Type="http://schemas.openxmlformats.org/officeDocument/2006/relationships/slide" Target="slide3.xml"/><Relationship Id="rId14" Type="http://schemas.openxmlformats.org/officeDocument/2006/relationships/slide" Target="slide3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hyperlink" Target="https://www.youtube.com/watch?v=8glT9sQ6UDI&amp;ab_channel=HypeAnime24/7" TargetMode="External"/><Relationship Id="rId2" Type="http://schemas.openxmlformats.org/officeDocument/2006/relationships/hyperlink" Target="http://www.robotroom.com/SumoRules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hyperlink" Target="https://www.youtube.com/watch?v=3PSAzKb0vVk&amp;ab_channel=botlanta" TargetMode="External"/><Relationship Id="rId4" Type="http://schemas.openxmlformats.org/officeDocument/2006/relationships/hyperlink" Target="https://mcuoneclipse.com/2014/12/21/sumo-with-gopro-and-other-sumo-videos/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icrochip.com/mplab/mplab-x-ide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icrochip.com/mplab/compilers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hyperlink" Target="mailto:sparc.auburn@gmail.com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eg"/><Relationship Id="rId4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hyperlink" Target="https://github.com/SPARC-Auburn" TargetMode="External"/><Relationship Id="rId7" Type="http://schemas.openxmlformats.org/officeDocument/2006/relationships/image" Target="../media/image17.png"/><Relationship Id="rId2" Type="http://schemas.openxmlformats.org/officeDocument/2006/relationships/hyperlink" Target="http://sparc.eng.auburn.edu/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jpeg"/><Relationship Id="rId5" Type="http://schemas.openxmlformats.org/officeDocument/2006/relationships/hyperlink" Target="mailto:sparc.auburn@gmail.com" TargetMode="External"/><Relationship Id="rId4" Type="http://schemas.openxmlformats.org/officeDocument/2006/relationships/hyperlink" Target="https://sparc-auburn.slack.com/messages/general" TargetMode="External"/><Relationship Id="rId9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56485" y="2021112"/>
            <a:ext cx="7475220" cy="2191146"/>
          </a:xfrm>
        </p:spPr>
        <p:txBody>
          <a:bodyPr/>
          <a:lstStyle/>
          <a:p>
            <a:r>
              <a:rPr lang="en-US" dirty="0"/>
              <a:t>Welcome to: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18289" y="328613"/>
            <a:ext cx="11420273" cy="1571340"/>
          </a:xfrm>
        </p:spPr>
        <p:txBody>
          <a:bodyPr>
            <a:normAutofit/>
          </a:bodyPr>
          <a:lstStyle/>
          <a:p>
            <a:r>
              <a:rPr lang="en-US" sz="3200" b="1" dirty="0"/>
              <a:t>Open Forum</a:t>
            </a:r>
          </a:p>
          <a:p>
            <a:r>
              <a:rPr lang="en-US" sz="2400" dirty="0"/>
              <a:t>6 PM Wednesday, April 4, 2018</a:t>
            </a:r>
          </a:p>
          <a:p>
            <a:r>
              <a:rPr lang="en-US" sz="2400" dirty="0"/>
              <a:t>Broun Hall, Room 235</a:t>
            </a:r>
            <a:endParaRPr lang="en-US" sz="2400" b="1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1D624094-092A-469D-87C1-E7E305DD70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9471" b="24375"/>
          <a:stretch/>
        </p:blipFill>
        <p:spPr>
          <a:xfrm>
            <a:off x="2547222" y="4073845"/>
            <a:ext cx="7093744" cy="2455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6754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6BE53-8D02-4178-A608-5F78275841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Meetings this Week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FAAD74-5BC4-49CF-9222-561F5069F6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61"/>
          <a:stretch/>
        </p:blipFill>
        <p:spPr>
          <a:xfrm>
            <a:off x="-1042" y="1470659"/>
            <a:ext cx="12193041" cy="5418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9143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D0F10-DA76-4934-8E63-FC2B755F6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Outreach</a:t>
            </a:r>
          </a:p>
        </p:txBody>
      </p:sp>
    </p:spTree>
    <p:extLst>
      <p:ext uri="{BB962C8B-B14F-4D97-AF65-F5344CB8AC3E}">
        <p14:creationId xmlns:p14="http://schemas.microsoft.com/office/powerpoint/2010/main" val="5351827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0125" y="758948"/>
            <a:ext cx="7772400" cy="700305"/>
          </a:xfrm>
        </p:spPr>
        <p:txBody>
          <a:bodyPr/>
          <a:lstStyle/>
          <a:p>
            <a:r>
              <a:rPr lang="en-US" dirty="0"/>
              <a:t>Outreach Events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00125" y="2124367"/>
            <a:ext cx="6267453" cy="397468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PEAK</a:t>
            </a:r>
          </a:p>
          <a:p>
            <a:pPr lvl="1"/>
            <a:r>
              <a:rPr lang="en-US" sz="2800" baseline="30000" dirty="0"/>
              <a:t>After school camp for 3rd – 5th graders to learn about engineering on Auburn’s campus</a:t>
            </a:r>
          </a:p>
          <a:p>
            <a:pPr lvl="1"/>
            <a:r>
              <a:rPr lang="en-US" sz="2800" baseline="30000" dirty="0"/>
              <a:t>4 open 1 hour slots for electrical engineering demonstration </a:t>
            </a:r>
          </a:p>
          <a:p>
            <a:pPr lvl="1"/>
            <a:r>
              <a:rPr lang="en-US" sz="2800" baseline="30000" dirty="0"/>
              <a:t>Takes place on the afternoon of Wednesday, April 11th.</a:t>
            </a:r>
          </a:p>
          <a:p>
            <a:pPr lvl="1"/>
            <a:r>
              <a:rPr lang="en-US" sz="2800" baseline="30000" dirty="0"/>
              <a:t>Contact us at </a:t>
            </a:r>
            <a:r>
              <a:rPr lang="en-US" sz="2800" baseline="30000" dirty="0">
                <a:hlinkClick r:id="rId3"/>
              </a:rPr>
              <a:t>sparc.auburn@gmail.com</a:t>
            </a:r>
            <a:r>
              <a:rPr lang="en-US" sz="2800" baseline="30000" dirty="0"/>
              <a:t> for more information.</a:t>
            </a:r>
          </a:p>
          <a:p>
            <a:pPr lvl="1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7600079" y="3673317"/>
            <a:ext cx="2699174" cy="289029"/>
          </a:xfrm>
          <a:prstGeom prst="rect">
            <a:avLst/>
          </a:prstGeom>
        </p:spPr>
        <p:txBody>
          <a:bodyPr vert="horz" lIns="68580" tIns="34290" rIns="68580" bIns="34290" rtlCol="0">
            <a:normAutofit lnSpcReduction="10000"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" indent="0" algn="ctr">
              <a:buNone/>
            </a:pPr>
            <a:r>
              <a:rPr lang="en-US" sz="1650" dirty="0">
                <a:solidFill>
                  <a:schemeClr val="tx1"/>
                </a:solidFill>
              </a:rPr>
              <a:t>Robot in 3 Days 2018 Bot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7600079" y="6365302"/>
            <a:ext cx="2699174" cy="289029"/>
          </a:xfrm>
          <a:prstGeom prst="rect">
            <a:avLst/>
          </a:prstGeom>
        </p:spPr>
        <p:txBody>
          <a:bodyPr vert="horz" lIns="68580" tIns="34290" rIns="68580" bIns="34290" rtlCol="0">
            <a:normAutofit fontScale="70000" lnSpcReduction="20000"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" indent="0" algn="ctr">
              <a:buNone/>
            </a:pPr>
            <a:r>
              <a:rPr lang="en-US" sz="1650" dirty="0">
                <a:solidFill>
                  <a:schemeClr val="tx1"/>
                </a:solidFill>
              </a:rPr>
              <a:t>Engineering Tailgate 2016 SPARC Table</a:t>
            </a:r>
          </a:p>
        </p:txBody>
      </p:sp>
      <p:pic>
        <p:nvPicPr>
          <p:cNvPr id="9" name="Picture 2" descr="https://lh3.googleusercontent.com/v5Q1j9pbLSfFPCR6pJrFzELDgrrXuvHXF8AtwTmxhvNARP64YMmyP1yG1Q7kj_xBTTOgPi_YNTJZdKIn-oaGduxNsBu0t640mxNPYdVFgLtfOWSg45_WZtnBUFWb3w_GBlqmmcsd6odk5R-gGzULkJpcaJ63s72YPd2zUjSReYNPtSb3VOxJt9MU14I0m-u3qtAToSyFxOiV50ctDdhUNLLq-OTLaj5snd8qtLDVtpemgRbOBsHvt_VKWDpvKA-DOCS9sVb_-Qrr6O3VGKszIozZvUqqWLfOgIYxMu1p-MSXqaaZELWpxxptAXz6GVf0aICeE_GDehKu_zGOJXjXqp27L9JlWWNC533FLvngb119e5bINJcrVU4t5tK2uwoVPdd5WUJ5BkkFALWQSVGMt8hB-9JwXlCzQWbioFZ_O5UpgSExI9lhWit2OAbsHp7_Q4RbCPfv7iv1pTrDSspJ7q24ap1iuLx8yZ_-T_Xh-htrGIzebRXLB2hBwIMP669zvA2cnwgdDBGH8oR_KHJ7CJtDGIGVLAUqUnhXWnCD1zY3juOm36oog7y7epYdNkOdLJvzy_YCJ78g878IFLeyC1WKekAu_Z8jrogyPmHuRrxhjndSCQ=w1411-h1058-n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4705" y="4121237"/>
            <a:ext cx="2929929" cy="2196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https://pbs.twimg.com/media/DTDul42UQAA1Qsb.jpg:large">
            <a:extLst>
              <a:ext uri="{FF2B5EF4-FFF2-40B4-BE49-F238E27FC236}">
                <a16:creationId xmlns:a16="http://schemas.microsoft.com/office/drawing/2014/main" id="{443449D4-DAFB-4413-A661-8A21D81914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3" t="12187" b="7871"/>
          <a:stretch/>
        </p:blipFill>
        <p:spPr bwMode="auto">
          <a:xfrm>
            <a:off x="7468301" y="396552"/>
            <a:ext cx="2946333" cy="3248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83208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7412F9A-18B1-41C5-8FFB-39211005D3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Projects</a:t>
            </a:r>
          </a:p>
        </p:txBody>
      </p:sp>
    </p:spTree>
    <p:extLst>
      <p:ext uri="{BB962C8B-B14F-4D97-AF65-F5344CB8AC3E}">
        <p14:creationId xmlns:p14="http://schemas.microsoft.com/office/powerpoint/2010/main" val="15636110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7188F0E-6CB4-4F26-BC01-E726B344A43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7005" y="-319365"/>
            <a:ext cx="9783763" cy="1508125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Spring 2018 Main Projects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71A65B3-0696-4942-B468-F5602AB92276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923799" y="829419"/>
            <a:ext cx="2319338" cy="82391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/>
              <a:t>MATILDA Robotics Platform</a:t>
            </a:r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173F975B-E6C3-4830-BF40-14B116D86923}"/>
              </a:ext>
            </a:extLst>
          </p:cNvPr>
          <p:cNvSpPr txBox="1">
            <a:spLocks/>
          </p:cNvSpPr>
          <p:nvPr/>
        </p:nvSpPr>
        <p:spPr>
          <a:xfrm>
            <a:off x="5463226" y="829419"/>
            <a:ext cx="1290604" cy="4310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prstClr val="white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Tesla Coil</a:t>
            </a:r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B3532295-F976-4CB5-A56E-C3EEEBC9FC43}"/>
              </a:ext>
            </a:extLst>
          </p:cNvPr>
          <p:cNvSpPr txBox="1">
            <a:spLocks/>
          </p:cNvSpPr>
          <p:nvPr/>
        </p:nvSpPr>
        <p:spPr>
          <a:xfrm>
            <a:off x="471806" y="4334723"/>
            <a:ext cx="3223324" cy="5602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prstClr val="white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Unmanned Aerial Systems</a:t>
            </a:r>
          </a:p>
        </p:txBody>
      </p:sp>
      <p:pic>
        <p:nvPicPr>
          <p:cNvPr id="11" name="Content Placeholder 8">
            <a:extLst>
              <a:ext uri="{FF2B5EF4-FFF2-40B4-BE49-F238E27FC236}">
                <a16:creationId xmlns:a16="http://schemas.microsoft.com/office/drawing/2014/main" id="{F82B093D-53BC-436E-BB34-CC458E87A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78469" y="1876967"/>
            <a:ext cx="2409999" cy="1807500"/>
          </a:xfrm>
          <a:prstGeom prst="rect">
            <a:avLst/>
          </a:prstGeom>
        </p:spPr>
      </p:pic>
      <p:pic>
        <p:nvPicPr>
          <p:cNvPr id="15" name="Picture 14" descr="A close up of a device&#10;&#10;Description generated with very high confidence">
            <a:extLst>
              <a:ext uri="{FF2B5EF4-FFF2-40B4-BE49-F238E27FC236}">
                <a16:creationId xmlns:a16="http://schemas.microsoft.com/office/drawing/2014/main" id="{68133265-93C9-4822-B944-0C99A08D20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5864" y="4516694"/>
            <a:ext cx="2905328" cy="2178996"/>
          </a:xfrm>
          <a:prstGeom prst="rect">
            <a:avLst/>
          </a:prstGeom>
        </p:spPr>
      </p:pic>
      <p:pic>
        <p:nvPicPr>
          <p:cNvPr id="2050" name="Picture 2" descr="https://lh3.googleusercontent.com/HMAOZQ4m4ebA-V9DDCj_DN47FSIOCjF3s3_Iy3eGUA5R6WjSX5tDpsQ_xG8ZSGmm8s4N9qGYDBnOZYqjmqFChIkrCkS_QgpqtX6Z8UVJTqCe6tJvFNDsUDUQ3M4_GS9O1p_ELRbLIFDMihofQMM3dUJAl_xz6MUWlOID29m1ag_hUqpdD5t10A2I1sZvK5cYLBGu1DirUwc2KkB4YjuXAJkg1igIre2Rde5eu7w-72r2n3YbnrT308RjYmvYnFdAzu_dClW9CbiLvxApWCZIFLrBLR14Pi2aCkF-Dl2ueYmsccMzBHjtwWzZXWkNa-4sNQkxt7z5eTL_2cifeE756MqJu_L-Gth75umkjrwFsclPYSCyswiIfz0ShNqb93YFSm4HknruCbQR5dcWMgyZ5paAVASmIs381ewq7wxGgb_NtTgn9on__lchQSxkPlb_TA6eqXo7HQ1-OTDdVXt4eURgdDiUpMuAIJkPzcIhNwwqtgKXhM5kylye-TuU9inRzchBDcxtaoMRYEtaJd2-MjHfWoaGI1qmseq3iAUj1GlbV-9wyDG2DynnbObb0CT9U0gIT7h-8DCSXsZ13ZvRuF_-c_11uutflTCAwiPE=w1206-h905-no">
            <a:extLst>
              <a:ext uri="{FF2B5EF4-FFF2-40B4-BE49-F238E27FC236}">
                <a16:creationId xmlns:a16="http://schemas.microsoft.com/office/drawing/2014/main" id="{7225F326-5FF4-4E68-B3DD-36E595F25A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44" t="11206" r="9357"/>
          <a:stretch/>
        </p:blipFill>
        <p:spPr bwMode="auto">
          <a:xfrm>
            <a:off x="4645215" y="1575717"/>
            <a:ext cx="2926627" cy="2443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 descr="A close up of a device&#10;&#10;Description generated with high confidence">
            <a:extLst>
              <a:ext uri="{FF2B5EF4-FFF2-40B4-BE49-F238E27FC236}">
                <a16:creationId xmlns:a16="http://schemas.microsoft.com/office/drawing/2014/main" id="{A1825EFA-EA10-4FE6-88EB-50380A21F3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8495" y="4768230"/>
            <a:ext cx="2569946" cy="1927460"/>
          </a:xfrm>
          <a:prstGeom prst="rect">
            <a:avLst/>
          </a:prstGeom>
        </p:spPr>
      </p:pic>
      <p:pic>
        <p:nvPicPr>
          <p:cNvPr id="3" name="Picture 2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8D51E9F5-AFFF-49B5-8656-42F449CC132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47917"/>
          <a:stretch/>
        </p:blipFill>
        <p:spPr>
          <a:xfrm>
            <a:off x="8661579" y="2797541"/>
            <a:ext cx="2595862" cy="2558506"/>
          </a:xfrm>
          <a:prstGeom prst="rect">
            <a:avLst/>
          </a:prstGeom>
        </p:spPr>
      </p:pic>
      <p:sp>
        <p:nvSpPr>
          <p:cNvPr id="17" name="Content Placeholder 6">
            <a:extLst>
              <a:ext uri="{FF2B5EF4-FFF2-40B4-BE49-F238E27FC236}">
                <a16:creationId xmlns:a16="http://schemas.microsoft.com/office/drawing/2014/main" id="{077540C3-557D-475E-A3F0-CD4FBC4DAB40}"/>
              </a:ext>
            </a:extLst>
          </p:cNvPr>
          <p:cNvSpPr txBox="1">
            <a:spLocks/>
          </p:cNvSpPr>
          <p:nvPr/>
        </p:nvSpPr>
        <p:spPr>
          <a:xfrm>
            <a:off x="8384290" y="2104772"/>
            <a:ext cx="3150440" cy="5937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prstClr val="white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Lab Assistant</a:t>
            </a:r>
          </a:p>
        </p:txBody>
      </p:sp>
      <p:sp>
        <p:nvSpPr>
          <p:cNvPr id="18" name="Content Placeholder 6">
            <a:extLst>
              <a:ext uri="{FF2B5EF4-FFF2-40B4-BE49-F238E27FC236}">
                <a16:creationId xmlns:a16="http://schemas.microsoft.com/office/drawing/2014/main" id="{BB279B9A-4D87-44A8-A076-21E0DE5691FC}"/>
              </a:ext>
            </a:extLst>
          </p:cNvPr>
          <p:cNvSpPr txBox="1">
            <a:spLocks/>
          </p:cNvSpPr>
          <p:nvPr/>
        </p:nvSpPr>
        <p:spPr>
          <a:xfrm>
            <a:off x="4533308" y="4109453"/>
            <a:ext cx="3150440" cy="5937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prstClr val="white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Lab Assistant</a:t>
            </a:r>
          </a:p>
        </p:txBody>
      </p:sp>
    </p:spTree>
    <p:extLst>
      <p:ext uri="{BB962C8B-B14F-4D97-AF65-F5344CB8AC3E}">
        <p14:creationId xmlns:p14="http://schemas.microsoft.com/office/powerpoint/2010/main" val="3038175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359" y="284176"/>
            <a:ext cx="6538028" cy="1508760"/>
          </a:xfrm>
        </p:spPr>
        <p:txBody>
          <a:bodyPr/>
          <a:lstStyle/>
          <a:p>
            <a:r>
              <a:rPr lang="en-US" dirty="0"/>
              <a:t>Project: </a:t>
            </a:r>
            <a:br>
              <a:rPr lang="en-US" dirty="0"/>
            </a:br>
            <a:r>
              <a:rPr lang="en-US" b="1" dirty="0"/>
              <a:t>MATILDA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5400000">
            <a:off x="7440709" y="2574620"/>
            <a:ext cx="4386206" cy="3289655"/>
          </a:xfr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913359" y="1965960"/>
            <a:ext cx="6897951" cy="44079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37160" algn="l" defTabSz="6858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4290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54864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75438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92012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1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3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15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7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MATILDA stands for Mesa Associates' Tactical Integrated Light-Force Deployment Assembly </a:t>
            </a:r>
          </a:p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A bomb disposal robot from Dr.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Roppel’s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 research lab.</a:t>
            </a:r>
          </a:p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Is in disrepair both electrically and mechanically.</a:t>
            </a:r>
          </a:p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Semester Focus</a:t>
            </a:r>
          </a:p>
          <a:p>
            <a:pPr marL="342900" marR="0" lvl="1" indent="-137160" algn="l" defTabSz="685800" rtl="0" eaLnBrk="1" fontAlgn="auto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Reestablishing mobility.</a:t>
            </a:r>
          </a:p>
          <a:p>
            <a:pPr marL="342900" marR="0" lvl="1" indent="-137160" algn="l" defTabSz="685800" rtl="0" eaLnBrk="1" fontAlgn="auto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Reestablish arm control</a:t>
            </a:r>
          </a:p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Meeting Time</a:t>
            </a:r>
          </a:p>
          <a:p>
            <a:pPr marL="342900" marR="0" lvl="1" indent="-137160" algn="l" defTabSz="685800" rtl="0" eaLnBrk="1" fontAlgn="auto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Wednesdays at 11:00 AM in SPARC Lab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27D4998-B292-4694-AAF9-D5328BE88EC0}"/>
              </a:ext>
            </a:extLst>
          </p:cNvPr>
          <p:cNvSpPr txBox="1">
            <a:spLocks/>
          </p:cNvSpPr>
          <p:nvPr/>
        </p:nvSpPr>
        <p:spPr>
          <a:xfrm>
            <a:off x="7585868" y="575487"/>
            <a:ext cx="4293522" cy="9261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DD5515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Project lead: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Jack Thomas</a:t>
            </a:r>
          </a:p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DD5515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Slack Channel: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#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projectmatilda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2D2D2D"/>
              </a:solidFill>
              <a:effectLst/>
              <a:uLnTx/>
              <a:uFillTx/>
              <a:latin typeface="Corbel" panose="020B0503020204020204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1136016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359" y="284176"/>
            <a:ext cx="6538028" cy="1508760"/>
          </a:xfrm>
        </p:spPr>
        <p:txBody>
          <a:bodyPr/>
          <a:lstStyle/>
          <a:p>
            <a:r>
              <a:rPr lang="en-US" dirty="0"/>
              <a:t>Project: </a:t>
            </a:r>
            <a:br>
              <a:rPr lang="en-US" dirty="0"/>
            </a:br>
            <a:r>
              <a:rPr lang="en-US" b="1" dirty="0"/>
              <a:t>Tesla Coil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913359" y="1965960"/>
            <a:ext cx="6897951" cy="44079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37160" algn="l" defTabSz="6858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4290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54864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75438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92012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1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3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15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7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Demonstrated Tesla Coil at Spring 2016 E-Day</a:t>
            </a:r>
          </a:p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Use spark gap style circuitry</a:t>
            </a:r>
          </a:p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Generated estimated 400,000 volts of electricity.</a:t>
            </a:r>
          </a:p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Semester Focus:</a:t>
            </a:r>
          </a:p>
          <a:p>
            <a:pPr marL="342900" marR="0" lvl="1" indent="-137160" algn="l" defTabSz="685800" rtl="0" eaLnBrk="1" fontAlgn="auto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Make it operational again (new capacitors)</a:t>
            </a:r>
          </a:p>
          <a:p>
            <a:pPr marL="342900" marR="0" lvl="1" indent="-137160" algn="l" defTabSz="685800" rtl="0" eaLnBrk="1" fontAlgn="auto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Potentially convert it into a musical Tesla Coil.</a:t>
            </a:r>
          </a:p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Meeting Times</a:t>
            </a:r>
          </a:p>
          <a:p>
            <a:pPr marL="342900" marR="0" lvl="1" indent="-137160" algn="l" defTabSz="685800" rtl="0" eaLnBrk="1" fontAlgn="auto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TBD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27D4998-B292-4694-AAF9-D5328BE88EC0}"/>
              </a:ext>
            </a:extLst>
          </p:cNvPr>
          <p:cNvSpPr txBox="1">
            <a:spLocks/>
          </p:cNvSpPr>
          <p:nvPr/>
        </p:nvSpPr>
        <p:spPr>
          <a:xfrm>
            <a:off x="7451387" y="575487"/>
            <a:ext cx="4428003" cy="9261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DD5515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Project lead: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Adam Haverkamp</a:t>
            </a:r>
          </a:p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DD5515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Slack Channel: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#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projectteslacoil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2D2D2D"/>
              </a:solidFill>
              <a:effectLst/>
              <a:uLnTx/>
              <a:uFillTx/>
              <a:latin typeface="Corbel" panose="020B0503020204020204"/>
              <a:ea typeface="+mj-ea"/>
              <a:cs typeface="+mj-cs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A552CE2-9448-420D-AFFD-679123A043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642" r="19536" b="15632"/>
          <a:stretch/>
        </p:blipFill>
        <p:spPr>
          <a:xfrm>
            <a:off x="6191035" y="2025040"/>
            <a:ext cx="2837740" cy="2556687"/>
          </a:xfrm>
          <a:prstGeom prst="rect">
            <a:avLst/>
          </a:prstGeom>
        </p:spPr>
      </p:pic>
      <p:pic>
        <p:nvPicPr>
          <p:cNvPr id="1026" name="Picture 2" descr="https://lh3.googleusercontent.com/HMAOZQ4m4ebA-V9DDCj_DN47FSIOCjF3s3_Iy3eGUA5R6WjSX5tDpsQ_xG8ZSGmm8s4N9qGYDBnOZYqjmqFChIkrCkS_QgpqtX6Z8UVJTqCe6tJvFNDsUDUQ3M4_GS9O1p_ELRbLIFDMihofQMM3dUJAl_xz6MUWlOID29m1ag_hUqpdD5t10A2I1sZvK5cYLBGu1DirUwc2KkB4YjuXAJkg1igIre2Rde5eu7w-72r2n3YbnrT308RjYmvYnFdAzu_dClW9CbiLvxApWCZIFLrBLR14Pi2aCkF-Dl2ueYmsccMzBHjtwWzZXWkNa-4sNQkxt7z5eTL_2cifeE756MqJu_L-Gth75umkjrwFsclPYSCyswiIfz0ShNqb93YFSm4HknruCbQR5dcWMgyZ5paAVASmIs381ewq7wxGgb_NtTgn9on__lchQSxkPlb_TA6eqXo7HQ1-OTDdVXt4eURgdDiUpMuAIJkPzcIhNwwqtgKXhM5kylye-TuU9inRzchBDcxtaoMRYEtaJd2-MjHfWoaGI1qmseq3iAUj1GlbV-9wyDG2DynnbObb0CT9U0gIT7h-8DCSXsZ13ZvRuF_-c_11uutflTCAwiPE=w1206-h905-no">
            <a:extLst>
              <a:ext uri="{FF2B5EF4-FFF2-40B4-BE49-F238E27FC236}">
                <a16:creationId xmlns:a16="http://schemas.microsoft.com/office/drawing/2014/main" id="{84A11B47-EACB-4090-9C67-55326D8D4E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00" t="14326" r="27611"/>
          <a:stretch/>
        </p:blipFill>
        <p:spPr bwMode="auto">
          <a:xfrm>
            <a:off x="9168532" y="2025040"/>
            <a:ext cx="2750884" cy="3454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8458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358" y="284176"/>
            <a:ext cx="7306513" cy="1508760"/>
          </a:xfrm>
        </p:spPr>
        <p:txBody>
          <a:bodyPr>
            <a:normAutofit/>
          </a:bodyPr>
          <a:lstStyle/>
          <a:p>
            <a:r>
              <a:rPr lang="en-US" dirty="0"/>
              <a:t>Project: </a:t>
            </a:r>
            <a:br>
              <a:rPr lang="en-US" dirty="0"/>
            </a:br>
            <a:r>
              <a:rPr lang="en-US" b="1" dirty="0"/>
              <a:t>Unmanned Aerial </a:t>
            </a:r>
            <a:r>
              <a:rPr lang="en-US" b="1" dirty="0" err="1"/>
              <a:t>SysTems</a:t>
            </a:r>
            <a:endParaRPr lang="en-US" b="1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913359" y="1965960"/>
            <a:ext cx="6897951" cy="44079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37160" algn="l" defTabSz="6858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4290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54864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75438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92012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1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3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15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7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Partnership with RC Hobbyist Club</a:t>
            </a:r>
          </a:p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SPARC owns two quadcopter frames.</a:t>
            </a:r>
          </a:p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Will be used to experiment with many applications</a:t>
            </a:r>
          </a:p>
          <a:p>
            <a:pPr marL="342900" marR="0" lvl="1" indent="-137160" algn="l" defTabSz="685800" rtl="0" eaLnBrk="1" fontAlgn="auto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Autonomy- search and follow</a:t>
            </a:r>
          </a:p>
          <a:p>
            <a:pPr marL="342900" marR="0" lvl="1" indent="-137160" algn="l" defTabSz="685800" rtl="0" eaLnBrk="1" fontAlgn="auto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Camera Gimbal- stable video capture</a:t>
            </a:r>
          </a:p>
          <a:p>
            <a:pPr marL="342900" marR="0" lvl="1" indent="-137160" algn="l" defTabSz="685800" rtl="0" eaLnBrk="1" fontAlgn="auto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Payload- pickup, identification, and delivery</a:t>
            </a:r>
          </a:p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Semester Focus</a:t>
            </a:r>
          </a:p>
          <a:p>
            <a:pPr marL="342900" marR="0" lvl="1" indent="-137160" algn="l" defTabSz="685800" rtl="0" eaLnBrk="1" fontAlgn="auto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Get at least one frame flying</a:t>
            </a:r>
          </a:p>
          <a:p>
            <a:pPr marL="342900" marR="0" lvl="1" indent="-137160" algn="l" defTabSz="685800" rtl="0" eaLnBrk="1" fontAlgn="auto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Start looking into camera gimbal</a:t>
            </a:r>
          </a:p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Meeting Times</a:t>
            </a:r>
          </a:p>
          <a:p>
            <a:pPr marL="342900" marR="0" lvl="1" indent="-137160" algn="l" defTabSz="685800" rtl="0" eaLnBrk="1" fontAlgn="auto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TBD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27D4998-B292-4694-AAF9-D5328BE88EC0}"/>
              </a:ext>
            </a:extLst>
          </p:cNvPr>
          <p:cNvSpPr txBox="1">
            <a:spLocks/>
          </p:cNvSpPr>
          <p:nvPr/>
        </p:nvSpPr>
        <p:spPr>
          <a:xfrm>
            <a:off x="8044774" y="575487"/>
            <a:ext cx="3834616" cy="9261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DD5515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Project lead: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Mike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Petry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2D2D2D"/>
              </a:solidFill>
              <a:effectLst/>
              <a:uLnTx/>
              <a:uFillTx/>
              <a:latin typeface="Corbel" panose="020B0503020204020204"/>
              <a:ea typeface="+mj-ea"/>
              <a:cs typeface="+mj-cs"/>
            </a:endParaRPr>
          </a:p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DD5515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Slack Channel: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#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projectuas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2D2D2D"/>
              </a:solidFill>
              <a:effectLst/>
              <a:uLnTx/>
              <a:uFillTx/>
              <a:latin typeface="Corbel" panose="020B0503020204020204"/>
              <a:ea typeface="+mj-ea"/>
              <a:cs typeface="+mj-cs"/>
            </a:endParaRPr>
          </a:p>
        </p:txBody>
      </p:sp>
      <p:pic>
        <p:nvPicPr>
          <p:cNvPr id="6" name="Picture 5" descr="A close up of a device&#10;&#10;Description generated with high confidence">
            <a:extLst>
              <a:ext uri="{FF2B5EF4-FFF2-40B4-BE49-F238E27FC236}">
                <a16:creationId xmlns:a16="http://schemas.microsoft.com/office/drawing/2014/main" id="{DD57EE85-7752-4A20-A7E8-906B27A2F9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6574" y="2364582"/>
            <a:ext cx="4638675" cy="3479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4266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Project: </a:t>
            </a:r>
            <a:br>
              <a:rPr lang="en-US" dirty="0"/>
            </a:br>
            <a:r>
              <a:rPr lang="en-US" b="1" dirty="0"/>
              <a:t>Lab Assistant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3358" y="2169978"/>
            <a:ext cx="6720471" cy="4277678"/>
          </a:xfrm>
        </p:spPr>
        <p:txBody>
          <a:bodyPr>
            <a:normAutofit/>
          </a:bodyPr>
          <a:lstStyle/>
          <a:p>
            <a:r>
              <a:rPr lang="en-US" sz="2000" dirty="0"/>
              <a:t>Create an automated lab assistant.</a:t>
            </a:r>
          </a:p>
          <a:p>
            <a:r>
              <a:rPr lang="en-US" sz="2000" dirty="0"/>
              <a:t>Will be voice controlled.</a:t>
            </a:r>
          </a:p>
          <a:p>
            <a:r>
              <a:rPr lang="en-US" sz="2000" dirty="0"/>
              <a:t>Will consist of both a stationary and mobile system.</a:t>
            </a:r>
          </a:p>
          <a:p>
            <a:r>
              <a:rPr lang="en-US" sz="2000" dirty="0"/>
              <a:t>Will be embedded on the new group chat system Slack.</a:t>
            </a:r>
          </a:p>
          <a:p>
            <a:r>
              <a:rPr lang="en-US" sz="2000" dirty="0"/>
              <a:t>Programmed in Node.JS (Framework of JavaScript)</a:t>
            </a:r>
          </a:p>
          <a:p>
            <a:r>
              <a:rPr lang="en-US" sz="2000" dirty="0"/>
              <a:t>Semester Focus</a:t>
            </a:r>
          </a:p>
          <a:p>
            <a:pPr lvl="1"/>
            <a:r>
              <a:rPr lang="en-US" sz="1800" dirty="0"/>
              <a:t>Solidify base framework</a:t>
            </a:r>
          </a:p>
          <a:p>
            <a:pPr lvl="1"/>
            <a:r>
              <a:rPr lang="en-US" sz="1800" dirty="0"/>
              <a:t>Create device/client server control mechanism</a:t>
            </a:r>
          </a:p>
          <a:p>
            <a:pPr>
              <a:buClr>
                <a:schemeClr val="tx1"/>
              </a:buClr>
            </a:pPr>
            <a:r>
              <a:rPr lang="en-US" sz="2000" dirty="0"/>
              <a:t>Slack Channel</a:t>
            </a:r>
          </a:p>
          <a:p>
            <a:pPr lvl="1">
              <a:buClr>
                <a:schemeClr val="tx1"/>
              </a:buClr>
            </a:pPr>
            <a:r>
              <a:rPr lang="en-US" sz="1800" dirty="0"/>
              <a:t>#</a:t>
            </a:r>
            <a:r>
              <a:rPr lang="en-US" sz="1800" dirty="0" err="1"/>
              <a:t>projectlabassistant</a:t>
            </a:r>
            <a:endParaRPr lang="en-US" sz="1800" dirty="0"/>
          </a:p>
        </p:txBody>
      </p:sp>
      <p:sp>
        <p:nvSpPr>
          <p:cNvPr id="4" name="AutoShape 2" descr="https://lh3.googleusercontent.com/IHrnpOaW0Pl7n_EcPA1T-bTkOg5zMhmHSN6oQ-gbQXz4hSj_TlX1825UaHl4iDGr2eb6hdlrPUZjb9_5boqqA4AUpM0RloLUKVXCH8GZn1nXXOLm8c1v9APN7oW9NLafakAR8_SymX6g9fs8vYkHQ0ihDzkB7WoB6gIWvXEkzhjsMWtdJe-nI6PLWGlKG5joo43Chr5zO2u-F4Ols4MYzu5QjV4WFrtuzhoqoQbNqcEh7ns89NOcOEenM4nNBNeZZ0-VepgP5RPrCrQQe5I4Ac6Fv_b3ite7rCjXyvU1SdZ4HNyHip3q0SQ22VZDcqA8z7nIGKl_8RaRNFOg54uE_QZ57XI20hoFpcN83yoa5hxYTWThOxdvPrzNjZ7XKeuPwJ5k2Wx9wGCP6c_b0XXGDQm7eDoqp_m0vilALOhxJ-e606Cuyx4B6pRt_y_Hemx02BWve4GpWaxag413uNRegFgKyg70912sWsIBSDZ9qcpxQlnh6SJUa4oca9dw-SOlMreOVgpSesWZ6JmLpu-fRfVUStx-XjIzwBKrFDKjex0jN5P5WJt2TJ3KDTy5DvZtX3pcPWoGTMLqEe2STw_K0DldKkkBGGVlUJYy4dKvi0yo4QCEjg=w1408-h1056-no"/>
          <p:cNvSpPr>
            <a:spLocks noChangeAspect="1" noChangeArrowheads="1"/>
          </p:cNvSpPr>
          <p:nvPr/>
        </p:nvSpPr>
        <p:spPr bwMode="auto">
          <a:xfrm>
            <a:off x="8738714" y="1708786"/>
            <a:ext cx="1391027" cy="139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 dirty="0"/>
          </a:p>
        </p:txBody>
      </p:sp>
      <p:sp>
        <p:nvSpPr>
          <p:cNvPr id="5" name="AutoShape 4" descr="https://lh3.googleusercontent.com/IHrnpOaW0Pl7n_EcPA1T-bTkOg5zMhmHSN6oQ-gbQXz4hSj_TlX1825UaHl4iDGr2eb6hdlrPUZjb9_5boqqA4AUpM0RloLUKVXCH8GZn1nXXOLm8c1v9APN7oW9NLafakAR8_SymX6g9fs8vYkHQ0ihDzkB7WoB6gIWvXEkzhjsMWtdJe-nI6PLWGlKG5joo43Chr5zO2u-F4Ols4MYzu5QjV4WFrtuzhoqoQbNqcEh7ns89NOcOEenM4nNBNeZZ0-VepgP5RPrCrQQe5I4Ac6Fv_b3ite7rCjXyvU1SdZ4HNyHip3q0SQ22VZDcqA8z7nIGKl_8RaRNFOg54uE_QZ57XI20hoFpcN83yoa5hxYTWThOxdvPrzNjZ7XKeuPwJ5k2Wx9wGCP6c_b0XXGDQm7eDoqp_m0vilALOhxJ-e606Cuyx4B6pRt_y_Hemx02BWve4GpWaxag413uNRegFgKyg70912sWsIBSDZ9qcpxQlnh6SJUa4oca9dw-SOlMreOVgpSesWZ6JmLpu-fRfVUStx-XjIzwBKrFDKjex0jN5P5WJt2TJ3KDTy5DvZtX3pcPWoGTMLqEe2STw_K0DldKkkBGGVlUJYy4dKvi0yo4QCEjg=w1408-h1056-no"/>
          <p:cNvSpPr>
            <a:spLocks noChangeAspect="1" noChangeArrowheads="1"/>
          </p:cNvSpPr>
          <p:nvPr/>
        </p:nvSpPr>
        <p:spPr bwMode="auto">
          <a:xfrm>
            <a:off x="1754981" y="863204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pic>
        <p:nvPicPr>
          <p:cNvPr id="6" name="Picture 2" descr="Image result for karen spongebob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87" t="10052" r="46351" b="12580"/>
          <a:stretch/>
        </p:blipFill>
        <p:spPr bwMode="auto">
          <a:xfrm>
            <a:off x="9210240" y="222886"/>
            <a:ext cx="1718864" cy="2181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ontent Placeholder 2"/>
          <p:cNvSpPr txBox="1">
            <a:spLocks/>
          </p:cNvSpPr>
          <p:nvPr/>
        </p:nvSpPr>
        <p:spPr>
          <a:xfrm>
            <a:off x="4860931" y="253533"/>
            <a:ext cx="1471958" cy="153940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171450" indent="-137160" algn="l" defTabSz="6858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4290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54864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75438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92012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1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3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15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7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" indent="0">
              <a:lnSpc>
                <a:spcPct val="110000"/>
              </a:lnSpc>
              <a:spcBef>
                <a:spcPts val="0"/>
              </a:spcBef>
              <a:buClr>
                <a:schemeClr val="tx1"/>
              </a:buClr>
              <a:buNone/>
            </a:pPr>
            <a:r>
              <a:rPr lang="en-US" sz="1800" b="1" dirty="0">
                <a:solidFill>
                  <a:schemeClr val="bg2"/>
                </a:solidFill>
              </a:rPr>
              <a:t>K</a:t>
            </a:r>
            <a:r>
              <a:rPr lang="en-US" sz="1600" dirty="0">
                <a:solidFill>
                  <a:schemeClr val="bg2"/>
                </a:solidFill>
              </a:rPr>
              <a:t>inematic</a:t>
            </a:r>
          </a:p>
          <a:p>
            <a:pPr marL="34290" indent="0">
              <a:lnSpc>
                <a:spcPct val="110000"/>
              </a:lnSpc>
              <a:spcBef>
                <a:spcPts val="0"/>
              </a:spcBef>
              <a:buClr>
                <a:schemeClr val="tx1"/>
              </a:buClr>
              <a:buNone/>
            </a:pPr>
            <a:r>
              <a:rPr lang="en-US" sz="1800" b="1" dirty="0">
                <a:solidFill>
                  <a:schemeClr val="bg2"/>
                </a:solidFill>
              </a:rPr>
              <a:t>A</a:t>
            </a:r>
            <a:r>
              <a:rPr lang="en-US" sz="1600" dirty="0">
                <a:solidFill>
                  <a:schemeClr val="bg2"/>
                </a:solidFill>
              </a:rPr>
              <a:t>utonomous</a:t>
            </a:r>
          </a:p>
          <a:p>
            <a:pPr marL="34290" indent="0">
              <a:lnSpc>
                <a:spcPct val="110000"/>
              </a:lnSpc>
              <a:spcBef>
                <a:spcPts val="0"/>
              </a:spcBef>
              <a:buClr>
                <a:schemeClr val="tx1"/>
              </a:buClr>
              <a:buNone/>
            </a:pPr>
            <a:r>
              <a:rPr lang="en-US" sz="1800" b="1" dirty="0">
                <a:solidFill>
                  <a:schemeClr val="bg2"/>
                </a:solidFill>
              </a:rPr>
              <a:t>R</a:t>
            </a:r>
            <a:r>
              <a:rPr lang="en-US" sz="1600" dirty="0">
                <a:solidFill>
                  <a:schemeClr val="bg2"/>
                </a:solidFill>
              </a:rPr>
              <a:t>obot</a:t>
            </a:r>
          </a:p>
          <a:p>
            <a:pPr marL="34290" indent="0">
              <a:lnSpc>
                <a:spcPct val="110000"/>
              </a:lnSpc>
              <a:spcBef>
                <a:spcPts val="0"/>
              </a:spcBef>
              <a:buClr>
                <a:schemeClr val="tx1"/>
              </a:buClr>
              <a:buNone/>
            </a:pPr>
            <a:r>
              <a:rPr lang="en-US" sz="1800" b="1" dirty="0">
                <a:solidFill>
                  <a:schemeClr val="bg2"/>
                </a:solidFill>
              </a:rPr>
              <a:t>E</a:t>
            </a:r>
            <a:r>
              <a:rPr lang="en-US" sz="1600" dirty="0">
                <a:solidFill>
                  <a:schemeClr val="bg2"/>
                </a:solidFill>
              </a:rPr>
              <a:t>nriches</a:t>
            </a:r>
          </a:p>
          <a:p>
            <a:pPr marL="34290" indent="0">
              <a:lnSpc>
                <a:spcPct val="110000"/>
              </a:lnSpc>
              <a:spcBef>
                <a:spcPts val="0"/>
              </a:spcBef>
              <a:buClr>
                <a:schemeClr val="tx1"/>
              </a:buClr>
              <a:buNone/>
            </a:pPr>
            <a:r>
              <a:rPr lang="en-US" sz="1800" b="1" dirty="0">
                <a:solidFill>
                  <a:schemeClr val="bg2"/>
                </a:solidFill>
              </a:rPr>
              <a:t>N</a:t>
            </a:r>
            <a:r>
              <a:rPr lang="en-US" sz="1600" dirty="0">
                <a:solidFill>
                  <a:schemeClr val="bg2"/>
                </a:solidFill>
              </a:rPr>
              <a:t>ewcomers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C3F7082-F3B0-42B8-89D2-16902C0940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2477" y="2565625"/>
            <a:ext cx="3516627" cy="4008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6884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359" y="284176"/>
            <a:ext cx="6538028" cy="1508760"/>
          </a:xfrm>
        </p:spPr>
        <p:txBody>
          <a:bodyPr/>
          <a:lstStyle/>
          <a:p>
            <a:r>
              <a:rPr lang="en-US" dirty="0"/>
              <a:t>Project: </a:t>
            </a:r>
            <a:br>
              <a:rPr lang="en-US" dirty="0"/>
            </a:br>
            <a:r>
              <a:rPr lang="en-US" b="1" dirty="0"/>
              <a:t>Sumo Bot Tournament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913359" y="1965960"/>
            <a:ext cx="6897951" cy="44079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37160" algn="l" defTabSz="6858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4290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54864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75438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92012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1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3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15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7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Will be the final project for the Maker Training Sessions.</a:t>
            </a:r>
          </a:p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Attendance at Maker Training Sessions are not required to compete.</a:t>
            </a:r>
          </a:p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Will utilize many different topics in engineering</a:t>
            </a:r>
          </a:p>
          <a:p>
            <a:pPr marL="342900" marR="0" lvl="1" indent="-137160" algn="l" defTabSz="685800" rtl="0" eaLnBrk="1" fontAlgn="auto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mechanical design</a:t>
            </a:r>
          </a:p>
          <a:p>
            <a:pPr marL="342900" marR="0" lvl="1" indent="-137160" algn="l" defTabSz="685800" rtl="0" eaLnBrk="1" fontAlgn="auto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3D printing</a:t>
            </a:r>
          </a:p>
          <a:p>
            <a:pPr marL="342900" marR="0" lvl="1" indent="-137160" algn="l" defTabSz="685800" rtl="0" eaLnBrk="1" fontAlgn="auto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electrical prototyping</a:t>
            </a:r>
          </a:p>
          <a:p>
            <a:pPr marL="342900" marR="0" lvl="1" indent="-137160" algn="l" defTabSz="685800" rtl="0" eaLnBrk="1" fontAlgn="auto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sensor and control systems</a:t>
            </a:r>
          </a:p>
          <a:p>
            <a:pPr marL="342900" marR="0" lvl="1" indent="-137160" algn="l" defTabSz="685800" rtl="0" eaLnBrk="1" fontAlgn="auto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C programming</a:t>
            </a:r>
          </a:p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Meeting Time</a:t>
            </a:r>
          </a:p>
          <a:p>
            <a:pPr marL="342900" marR="0" lvl="1" indent="-137160" algn="l" defTabSz="685800" rtl="0" eaLnBrk="1" fontAlgn="auto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Tuesdays at 5:30 PM in Broun </a:t>
            </a:r>
            <a:r>
              <a:rPr lang="en-US" sz="2000" dirty="0">
                <a:solidFill>
                  <a:prstClr val="white"/>
                </a:solidFill>
                <a:latin typeface="Corbel" panose="020B0503020204020204"/>
              </a:rPr>
              <a:t>367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27D4998-B292-4694-AAF9-D5328BE88EC0}"/>
              </a:ext>
            </a:extLst>
          </p:cNvPr>
          <p:cNvSpPr txBox="1">
            <a:spLocks/>
          </p:cNvSpPr>
          <p:nvPr/>
        </p:nvSpPr>
        <p:spPr>
          <a:xfrm>
            <a:off x="7101191" y="575487"/>
            <a:ext cx="4778199" cy="9261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DD5515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Project lead: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Matthew Castleberry</a:t>
            </a:r>
          </a:p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DD5515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Slack Channel: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#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projectsumobot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2D2D2D"/>
              </a:solidFill>
              <a:effectLst/>
              <a:uLnTx/>
              <a:uFillTx/>
              <a:latin typeface="Corbel" panose="020B0503020204020204"/>
              <a:ea typeface="+mj-ea"/>
              <a:cs typeface="+mj-cs"/>
            </a:endParaRPr>
          </a:p>
        </p:txBody>
      </p:sp>
      <p:pic>
        <p:nvPicPr>
          <p:cNvPr id="4" name="Picture 3" descr="A close up of a device&#10;&#10;Description generated with very high confidence">
            <a:extLst>
              <a:ext uri="{FF2B5EF4-FFF2-40B4-BE49-F238E27FC236}">
                <a16:creationId xmlns:a16="http://schemas.microsoft.com/office/drawing/2014/main" id="{BC26358C-1022-40DA-8CDD-B531061985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4290" y="2254721"/>
            <a:ext cx="4572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3950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C3FAF-419E-459C-A6F9-5AAE9CBF5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Meeting Agenda</a:t>
            </a:r>
          </a:p>
        </p:txBody>
      </p:sp>
      <mc:AlternateContent xmlns:mc="http://schemas.openxmlformats.org/markup-compatibility/2006">
        <mc:Choice xmlns:psuz="http://schemas.microsoft.com/office/powerpoint/2016/summaryzoom" Requires="psuz">
          <p:graphicFrame>
            <p:nvGraphicFramePr>
              <p:cNvPr id="5" name="Summary Zoom 4">
                <a:extLst>
                  <a:ext uri="{FF2B5EF4-FFF2-40B4-BE49-F238E27FC236}">
                    <a16:creationId xmlns:a16="http://schemas.microsoft.com/office/drawing/2014/main" id="{F6FB2C97-1DD2-4E90-A973-2729A46AA99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64775040"/>
                  </p:ext>
                </p:extLst>
              </p:nvPr>
            </p:nvGraphicFramePr>
            <p:xfrm>
              <a:off x="2209800" y="2011366"/>
              <a:ext cx="7772400" cy="4206875"/>
            </p:xfrm>
            <a:graphic>
              <a:graphicData uri="http://schemas.microsoft.com/office/powerpoint/2016/summaryzoom">
                <psuz:summaryZm>
                  <psuz:summaryZmObj sectionId="{EB773C1F-ECF9-4EFB-A9CA-A71A749ABFD7}">
                    <psuz:zmPr id="{A8EC4F4D-9FC9-48D6-A65E-ACFA87AC4CF0}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436565" y="126207"/>
                          <a:ext cx="2243665" cy="1262062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6B99D6CF-05E0-4730-95E6-475F66962CF8}">
                    <psuz:zmPr id="{FF3DA021-222D-44A1-A6B7-A283A54D05CB}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2764367" y="126207"/>
                          <a:ext cx="2243665" cy="1262062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8A168394-0DF4-41F9-8453-F3F92A9155DE}">
                    <psuz:zmPr id="{1107A25E-70FE-43B3-A128-C39A3914790E}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5092169" y="126207"/>
                          <a:ext cx="2243665" cy="1262062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BB8E92E4-E4D9-44E5-A837-75B7E4816980}">
                    <psuz:zmPr id="{380521AF-CBA7-4F97-9ABA-4BB669C2CB68}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436565" y="1472406"/>
                          <a:ext cx="2243665" cy="1262062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02162841-0C2C-48B3-B01C-872E562E1A69}">
                    <psuz:zmPr id="{5BBC2FEA-1202-4135-9671-0BAB7AFB5CE2}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2764367" y="1472406"/>
                          <a:ext cx="2243665" cy="1262062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13D56563-1C9E-4D56-8FBC-EE88829287A5}">
                    <psuz:zmPr id="{4B56EA23-49CA-4B82-A001-B00D25A4597A}" transitionDur="1000">
                      <p166:blipFill xmlns:p166="http://schemas.microsoft.com/office/powerpoint/2016/6/main">
                        <a:blip r:embed="rId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5092169" y="1472406"/>
                          <a:ext cx="2243665" cy="1262062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CE57AABB-C438-4783-8947-65486573E810}">
                    <psuz:zmPr id="{2E09DCFF-CCA0-40BB-8F87-9055F778554E}" transitionDur="1000">
                      <p166:blipFill xmlns:p166="http://schemas.microsoft.com/office/powerpoint/2016/6/main">
                        <a:blip r:embed="rId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436565" y="2818605"/>
                          <a:ext cx="2243665" cy="1262062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gridLayout/>
                </psuz:summaryZm>
              </a:graphicData>
            </a:graphic>
          </p:graphicFrame>
        </mc:Choice>
        <mc:Fallback>
          <p:grpSp>
            <p:nvGrpSpPr>
              <p:cNvPr id="5" name="Summary Zoom 4">
                <a:extLst>
                  <a:ext uri="{FF2B5EF4-FFF2-40B4-BE49-F238E27FC236}">
                    <a16:creationId xmlns:a16="http://schemas.microsoft.com/office/drawing/2014/main" id="{F6FB2C97-1DD2-4E90-A973-2729A46AA997}"/>
                  </a:ext>
                </a:extLst>
              </p:cNvPr>
              <p:cNvGrpSpPr>
                <a:grpSpLocks noGrp="1" noUngrp="1" noRot="1" noChangeAspect="1" noMove="1" noResize="1"/>
              </p:cNvGrpSpPr>
              <p:nvPr/>
            </p:nvGrpSpPr>
            <p:grpSpPr>
              <a:xfrm>
                <a:off x="2209800" y="2011366"/>
                <a:ext cx="7772400" cy="4206875"/>
                <a:chOff x="2209800" y="2011366"/>
                <a:chExt cx="7772400" cy="4206875"/>
              </a:xfrm>
            </p:grpSpPr>
            <p:pic>
              <p:nvPicPr>
                <p:cNvPr id="3" name="Picture 3">
                  <a:hlinkClick r:id="rId9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2646365" y="2137573"/>
                  <a:ext cx="2243665" cy="1262062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4" name="Picture 4">
                  <a:hlinkClick r:id="rId10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974167" y="2137573"/>
                  <a:ext cx="2243665" cy="1262062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6" name="Picture 6">
                  <a:hlinkClick r:id="rId11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301969" y="2137573"/>
                  <a:ext cx="2243665" cy="1262062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7" name="Picture 7">
                  <a:hlinkClick r:id="rId12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646365" y="3483772"/>
                  <a:ext cx="2243665" cy="1262062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8" name="Picture 8">
                  <a:hlinkClick r:id="rId13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974167" y="3483772"/>
                  <a:ext cx="2243665" cy="1262062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9" name="Picture 9">
                  <a:hlinkClick r:id="rId14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301969" y="3483772"/>
                  <a:ext cx="2243665" cy="1262062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10" name="Picture 10">
                  <a:hlinkClick r:id="rId15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646365" y="4829971"/>
                  <a:ext cx="2243665" cy="1262062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p:grpSp>
        </mc:Fallback>
      </mc:AlternateContent>
    </p:spTree>
    <p:extLst>
      <p:ext uri="{BB962C8B-B14F-4D97-AF65-F5344CB8AC3E}">
        <p14:creationId xmlns:p14="http://schemas.microsoft.com/office/powerpoint/2010/main" val="29754179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ADB9CFC-B301-44B6-912D-7CAEE17B9D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Sumo Robotics Tournament</a:t>
            </a:r>
          </a:p>
        </p:txBody>
      </p:sp>
    </p:spTree>
    <p:extLst>
      <p:ext uri="{BB962C8B-B14F-4D97-AF65-F5344CB8AC3E}">
        <p14:creationId xmlns:p14="http://schemas.microsoft.com/office/powerpoint/2010/main" val="25723076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A965D50-F9EB-46A6-ACEB-00A7271BC6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Sumo Bot Competition?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DB144FD-2A45-48F9-BD7B-3A09DDF5F9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2919" y="2011680"/>
            <a:ext cx="6590912" cy="4206240"/>
          </a:xfrm>
        </p:spPr>
        <p:txBody>
          <a:bodyPr>
            <a:normAutofit/>
          </a:bodyPr>
          <a:lstStyle/>
          <a:p>
            <a:r>
              <a:rPr lang="en-US" dirty="0"/>
              <a:t>Two robots are placed in a ring</a:t>
            </a:r>
          </a:p>
          <a:p>
            <a:pPr lvl="1"/>
            <a:r>
              <a:rPr lang="en-US" b="1" dirty="0"/>
              <a:t>Goal: </a:t>
            </a:r>
            <a:r>
              <a:rPr lang="en-US" dirty="0"/>
              <a:t>attempt to push each other outside of ring.</a:t>
            </a:r>
          </a:p>
          <a:p>
            <a:pPr lvl="1"/>
            <a:r>
              <a:rPr lang="en-US" dirty="0"/>
              <a:t>Typically autonomous</a:t>
            </a:r>
          </a:p>
          <a:p>
            <a:pPr lvl="1"/>
            <a:r>
              <a:rPr lang="en-US" dirty="0"/>
              <a:t>First robot that touches outside of the ring loses the round.</a:t>
            </a:r>
          </a:p>
          <a:p>
            <a:r>
              <a:rPr lang="en-US" dirty="0"/>
              <a:t>The competitions “are non-destructive, family friendly, and great learning experiences.”</a:t>
            </a:r>
          </a:p>
          <a:p>
            <a:r>
              <a:rPr lang="en-US" dirty="0"/>
              <a:t>Competition will be on April 17, 2018 at 5:30PM </a:t>
            </a:r>
          </a:p>
          <a:p>
            <a:r>
              <a:rPr lang="en-US" dirty="0"/>
              <a:t>More information: </a:t>
            </a:r>
            <a:r>
              <a:rPr lang="en-US" dirty="0">
                <a:hlinkClick r:id="rId2"/>
              </a:rPr>
              <a:t>http://www.robotroom.com/SumoRules.html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pic>
        <p:nvPicPr>
          <p:cNvPr id="6" name="Picture 2" descr="Image result for sumo robotics competition">
            <a:extLst>
              <a:ext uri="{FF2B5EF4-FFF2-40B4-BE49-F238E27FC236}">
                <a16:creationId xmlns:a16="http://schemas.microsoft.com/office/drawing/2014/main" id="{589B0B23-5AC2-4F96-9F64-4F666F5296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6619" y="2561945"/>
            <a:ext cx="4195763" cy="2453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C2F5CD4-4089-49DB-8E12-E660F0FBF727}"/>
              </a:ext>
            </a:extLst>
          </p:cNvPr>
          <p:cNvSpPr txBox="1"/>
          <p:nvPr/>
        </p:nvSpPr>
        <p:spPr>
          <a:xfrm>
            <a:off x="7286624" y="5015205"/>
            <a:ext cx="4095751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  <a:hlinkClick r:id="rId4"/>
              </a:rPr>
              <a:t>https://mcuoneclipse.com/2014/12/21/sumo-with-gopro-and-other-sumo-videos/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pic>
        <p:nvPicPr>
          <p:cNvPr id="7" name="Picture 2" descr="Image result for youtube logo">
            <a:hlinkClick r:id="rId5"/>
            <a:extLst>
              <a:ext uri="{FF2B5EF4-FFF2-40B4-BE49-F238E27FC236}">
                <a16:creationId xmlns:a16="http://schemas.microsoft.com/office/drawing/2014/main" id="{1B8B0027-4320-4EDA-B9AE-C85DA3BAE6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2196" y="5578878"/>
            <a:ext cx="533065" cy="376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EF6619B-70BF-4D76-A9A2-80B588E01FA3}"/>
              </a:ext>
            </a:extLst>
          </p:cNvPr>
          <p:cNvSpPr txBox="1"/>
          <p:nvPr/>
        </p:nvSpPr>
        <p:spPr>
          <a:xfrm>
            <a:off x="7843836" y="5565470"/>
            <a:ext cx="1214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Mini Class</a:t>
            </a:r>
          </a:p>
        </p:txBody>
      </p:sp>
      <p:pic>
        <p:nvPicPr>
          <p:cNvPr id="9" name="Picture 2" descr="Image result for youtube logo">
            <a:hlinkClick r:id="rId7"/>
            <a:extLst>
              <a:ext uri="{FF2B5EF4-FFF2-40B4-BE49-F238E27FC236}">
                <a16:creationId xmlns:a16="http://schemas.microsoft.com/office/drawing/2014/main" id="{DB78A925-227D-473E-BCD4-F1F72B2C1B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2196" y="6067867"/>
            <a:ext cx="533065" cy="376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22F1028-8BB4-44B7-8BFB-87F6928F8D47}"/>
              </a:ext>
            </a:extLst>
          </p:cNvPr>
          <p:cNvSpPr txBox="1"/>
          <p:nvPr/>
        </p:nvSpPr>
        <p:spPr>
          <a:xfrm>
            <a:off x="7843835" y="6054459"/>
            <a:ext cx="1793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Japanese Class</a:t>
            </a:r>
          </a:p>
        </p:txBody>
      </p:sp>
    </p:spTree>
    <p:extLst>
      <p:ext uri="{BB962C8B-B14F-4D97-AF65-F5344CB8AC3E}">
        <p14:creationId xmlns:p14="http://schemas.microsoft.com/office/powerpoint/2010/main" val="37843288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270F44-8B13-4196-A432-407F382F3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SPARC Sumo-Bot Competition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E65F847-08EF-48EB-8682-D7C9D4AB38C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02919" y="2011680"/>
                <a:ext cx="5219312" cy="4206240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Weight Constraint: &lt; 750g(1.65lbs)</a:t>
                </a:r>
              </a:p>
              <a:p>
                <a:r>
                  <a:rPr lang="en-US" dirty="0"/>
                  <a:t>Size Constraints (at start of round)</a:t>
                </a:r>
              </a:p>
              <a:p>
                <a:pPr lvl="1"/>
                <a:r>
                  <a:rPr lang="en-US" dirty="0"/>
                  <a:t>Width: 15cm (5.91”)</a:t>
                </a:r>
              </a:p>
              <a:p>
                <a:pPr lvl="1"/>
                <a:r>
                  <a:rPr lang="en-US" dirty="0"/>
                  <a:t>Length: 15cm (5.91”)</a:t>
                </a:r>
              </a:p>
              <a:p>
                <a:pPr lvl="1"/>
                <a:r>
                  <a:rPr lang="en-US" dirty="0"/>
                  <a:t>Height: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endParaRPr lang="en-US" dirty="0"/>
              </a:p>
              <a:p>
                <a:r>
                  <a:rPr lang="en-US" dirty="0"/>
                  <a:t>Robots must not</a:t>
                </a:r>
              </a:p>
              <a:p>
                <a:pPr lvl="1"/>
                <a:r>
                  <a:rPr lang="en-US" dirty="0"/>
                  <a:t>Emit smoke or fire</a:t>
                </a:r>
              </a:p>
              <a:p>
                <a:pPr lvl="1"/>
                <a:r>
                  <a:rPr lang="en-US" dirty="0"/>
                  <a:t>Leak, stain, or soil</a:t>
                </a:r>
              </a:p>
              <a:p>
                <a:pPr lvl="1"/>
                <a:r>
                  <a:rPr lang="en-US" dirty="0"/>
                  <a:t>Disperse powder, grit, or grime</a:t>
                </a:r>
              </a:p>
              <a:p>
                <a:pPr lvl="1"/>
                <a:r>
                  <a:rPr lang="en-US" dirty="0"/>
                  <a:t>Spray, throw, or use projectiles</a:t>
                </a:r>
              </a:p>
              <a:p>
                <a:pPr lvl="1"/>
                <a:r>
                  <a:rPr lang="en-US" dirty="0"/>
                  <a:t>Jam, shock, or electromagnetically interfere</a:t>
                </a:r>
              </a:p>
              <a:p>
                <a:pPr lvl="1"/>
                <a:r>
                  <a:rPr lang="en-US" dirty="0"/>
                  <a:t>Snare, entangle, or employ nets/rope</a:t>
                </a:r>
              </a:p>
              <a:p>
                <a:pPr lvl="1"/>
                <a:r>
                  <a:rPr lang="en-US" dirty="0"/>
                  <a:t>Scratch, gouge, or scrape</a:t>
                </a:r>
              </a:p>
              <a:p>
                <a:pPr lvl="1"/>
                <a:r>
                  <a:rPr lang="en-US" dirty="0"/>
                  <a:t>Have sticky/magnetic/suction wheels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E65F847-08EF-48EB-8682-D7C9D4AB38C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02919" y="2011680"/>
                <a:ext cx="5219312" cy="4206240"/>
              </a:xfrm>
              <a:blipFill>
                <a:blip r:embed="rId3"/>
                <a:stretch>
                  <a:fillRect l="-1050" t="-2609" b="-10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3C7473C-DC30-4669-9AC3-147480344DA6}"/>
              </a:ext>
            </a:extLst>
          </p:cNvPr>
          <p:cNvSpPr txBox="1">
            <a:spLocks/>
          </p:cNvSpPr>
          <p:nvPr/>
        </p:nvSpPr>
        <p:spPr>
          <a:xfrm>
            <a:off x="6199693" y="2086258"/>
            <a:ext cx="5219312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Competition Date:</a:t>
            </a:r>
          </a:p>
          <a:p>
            <a:pPr marL="457200" lvl="2" indent="0">
              <a:buNone/>
            </a:pPr>
            <a:r>
              <a:rPr lang="en-US" sz="2600" b="1" dirty="0"/>
              <a:t>Tuesday, April 17, 2018</a:t>
            </a:r>
          </a:p>
          <a:p>
            <a:pPr marL="457200" lvl="2" indent="0">
              <a:buNone/>
            </a:pPr>
            <a:r>
              <a:rPr lang="en-US" sz="2600" b="1" dirty="0"/>
              <a:t>5:30 PM in Broun Hall</a:t>
            </a:r>
          </a:p>
          <a:p>
            <a:r>
              <a:rPr lang="en-US" sz="2000" dirty="0"/>
              <a:t>Teams</a:t>
            </a:r>
          </a:p>
          <a:p>
            <a:pPr lvl="2"/>
            <a:r>
              <a:rPr lang="en-US" sz="2000" dirty="0"/>
              <a:t>Teams can consist of 1-3 members</a:t>
            </a:r>
          </a:p>
        </p:txBody>
      </p:sp>
    </p:spTree>
    <p:extLst>
      <p:ext uri="{BB962C8B-B14F-4D97-AF65-F5344CB8AC3E}">
        <p14:creationId xmlns:p14="http://schemas.microsoft.com/office/powerpoint/2010/main" val="17336561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22C482-C7DA-49E1-978F-D514BF7150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2919" y="284176"/>
            <a:ext cx="9915796" cy="1508760"/>
          </a:xfrm>
        </p:spPr>
        <p:txBody>
          <a:bodyPr/>
          <a:lstStyle/>
          <a:p>
            <a:r>
              <a:rPr lang="en-US" dirty="0"/>
              <a:t>SPARC Competition Part Constraints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384CDF-B0A4-4A43-BF1E-66B6819C9A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2918" y="2011680"/>
            <a:ext cx="6062275" cy="4206240"/>
          </a:xfrm>
        </p:spPr>
        <p:txBody>
          <a:bodyPr/>
          <a:lstStyle/>
          <a:p>
            <a:pPr lvl="1"/>
            <a:r>
              <a:rPr lang="en-US" dirty="0"/>
              <a:t>up to 3 micro continuous servos</a:t>
            </a:r>
          </a:p>
          <a:p>
            <a:pPr lvl="1"/>
            <a:r>
              <a:rPr lang="en-US" dirty="0"/>
              <a:t>up to 2 servo wheels</a:t>
            </a:r>
          </a:p>
          <a:p>
            <a:pPr lvl="1"/>
            <a:r>
              <a:rPr lang="en-US" dirty="0"/>
              <a:t>all mechanical frame must be 3D printed</a:t>
            </a:r>
          </a:p>
          <a:p>
            <a:pPr lvl="2"/>
            <a:r>
              <a:rPr lang="en-US" dirty="0"/>
              <a:t>no sheet metal or raw plastics allowed</a:t>
            </a:r>
          </a:p>
          <a:p>
            <a:pPr lvl="1"/>
            <a:r>
              <a:rPr lang="en-US" dirty="0"/>
              <a:t>use any screws, nuts, washers</a:t>
            </a:r>
          </a:p>
          <a:p>
            <a:pPr lvl="1"/>
            <a:r>
              <a:rPr lang="en-US" dirty="0"/>
              <a:t>use Arduino Nano (clones), protoboard, wires, etc.</a:t>
            </a:r>
          </a:p>
          <a:p>
            <a:pPr lvl="1"/>
            <a:r>
              <a:rPr lang="en-US" dirty="0"/>
              <a:t>up to 2 Ultrasonic sensors</a:t>
            </a:r>
          </a:p>
          <a:p>
            <a:pPr lvl="1"/>
            <a:r>
              <a:rPr lang="en-US" dirty="0"/>
              <a:t>up to 4 line following sensors</a:t>
            </a:r>
          </a:p>
          <a:p>
            <a:endParaRPr lang="en-US" dirty="0"/>
          </a:p>
        </p:txBody>
      </p:sp>
      <p:pic>
        <p:nvPicPr>
          <p:cNvPr id="5" name="Picture 4" descr="A close up of a device&#10;&#10;Description generated with very high confidence">
            <a:extLst>
              <a:ext uri="{FF2B5EF4-FFF2-40B4-BE49-F238E27FC236}">
                <a16:creationId xmlns:a16="http://schemas.microsoft.com/office/drawing/2014/main" id="{15CDD018-505A-45AA-8A96-B72E1A349C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4290" y="2254721"/>
            <a:ext cx="4572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1603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ADB9CFC-B301-44B6-912D-7CAEE17B9D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Statistics for </a:t>
            </a:r>
            <a:br>
              <a:rPr lang="en-US" dirty="0"/>
            </a:br>
            <a:r>
              <a:rPr lang="en-US" dirty="0"/>
              <a:t>Spring 2018</a:t>
            </a:r>
          </a:p>
        </p:txBody>
      </p:sp>
    </p:spTree>
    <p:extLst>
      <p:ext uri="{BB962C8B-B14F-4D97-AF65-F5344CB8AC3E}">
        <p14:creationId xmlns:p14="http://schemas.microsoft.com/office/powerpoint/2010/main" val="7596817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22C482-C7DA-49E1-978F-D514BF7150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2919" y="284176"/>
            <a:ext cx="9915796" cy="1508760"/>
          </a:xfrm>
        </p:spPr>
        <p:txBody>
          <a:bodyPr/>
          <a:lstStyle/>
          <a:p>
            <a:r>
              <a:rPr lang="en-US" dirty="0"/>
              <a:t>Attendance for Spring 2018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7922C0C-B452-4196-A6E1-9373FD6896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92936"/>
            <a:ext cx="12192000" cy="4670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5655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12FA69-0EFD-400C-892B-07173FF39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Distribution of SPARC Members </a:t>
            </a:r>
            <a:br>
              <a:rPr lang="en-US" dirty="0"/>
            </a:br>
            <a:r>
              <a:rPr lang="en-US" dirty="0"/>
              <a:t>(60 members)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C26411-911C-484B-AC96-15DC59E1CB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923" y="1715873"/>
            <a:ext cx="10928153" cy="5142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3657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ADB9CFC-B301-44B6-912D-7CAEE17B9D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Leadership for</a:t>
            </a:r>
            <a:br>
              <a:rPr lang="en-US" dirty="0"/>
            </a:br>
            <a:r>
              <a:rPr lang="en-US" dirty="0"/>
              <a:t>Fall 2018</a:t>
            </a:r>
          </a:p>
        </p:txBody>
      </p:sp>
    </p:spTree>
    <p:extLst>
      <p:ext uri="{BB962C8B-B14F-4D97-AF65-F5344CB8AC3E}">
        <p14:creationId xmlns:p14="http://schemas.microsoft.com/office/powerpoint/2010/main" val="36758352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22C482-C7DA-49E1-978F-D514BF7150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2919" y="284176"/>
            <a:ext cx="9915796" cy="1508760"/>
          </a:xfrm>
        </p:spPr>
        <p:txBody>
          <a:bodyPr/>
          <a:lstStyle/>
          <a:p>
            <a:r>
              <a:rPr lang="en-US" dirty="0"/>
              <a:t>Officer Positions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384CDF-B0A4-4A43-BF1E-66B6819C9A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3844" y="2411730"/>
            <a:ext cx="5016906" cy="3053385"/>
          </a:xfrm>
        </p:spPr>
        <p:txBody>
          <a:bodyPr/>
          <a:lstStyle/>
          <a:p>
            <a:pPr marL="228600" lvl="1" indent="0">
              <a:buNone/>
            </a:pPr>
            <a:r>
              <a:rPr lang="en-US" sz="2800" b="1" dirty="0"/>
              <a:t>Current Positions:</a:t>
            </a:r>
          </a:p>
          <a:p>
            <a:pPr lvl="2"/>
            <a:r>
              <a:rPr lang="en-US" sz="2400" dirty="0"/>
              <a:t>President</a:t>
            </a:r>
          </a:p>
          <a:p>
            <a:pPr lvl="2"/>
            <a:r>
              <a:rPr lang="en-US" sz="2400" dirty="0"/>
              <a:t>Vice President</a:t>
            </a:r>
          </a:p>
          <a:p>
            <a:pPr lvl="2"/>
            <a:r>
              <a:rPr lang="en-US" sz="2400" dirty="0"/>
              <a:t>Lab Manager</a:t>
            </a:r>
          </a:p>
          <a:p>
            <a:pPr lvl="2"/>
            <a:r>
              <a:rPr lang="en-US" sz="2400" dirty="0"/>
              <a:t>Outreach Coordinator</a:t>
            </a:r>
          </a:p>
          <a:p>
            <a:pPr lvl="2"/>
            <a:r>
              <a:rPr lang="en-US" sz="2400" dirty="0"/>
              <a:t>Secretary</a:t>
            </a:r>
          </a:p>
          <a:p>
            <a:pPr lvl="2"/>
            <a:r>
              <a:rPr lang="en-US" sz="2400" dirty="0"/>
              <a:t>Treasurer</a:t>
            </a:r>
          </a:p>
          <a:p>
            <a:pPr lvl="2"/>
            <a:endParaRPr lang="en-US" dirty="0"/>
          </a:p>
          <a:p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C7248E8-189D-4AFC-B1C5-FECF71A0A221}"/>
              </a:ext>
            </a:extLst>
          </p:cNvPr>
          <p:cNvSpPr txBox="1">
            <a:spLocks/>
          </p:cNvSpPr>
          <p:nvPr/>
        </p:nvSpPr>
        <p:spPr>
          <a:xfrm>
            <a:off x="5565368" y="2411730"/>
            <a:ext cx="6417081" cy="30533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1" indent="0">
              <a:buFont typeface="Wingdings" pitchFamily="2" charset="2"/>
              <a:buNone/>
            </a:pPr>
            <a:r>
              <a:rPr lang="en-US" sz="2800" b="1" dirty="0"/>
              <a:t>Proposed Positions:</a:t>
            </a:r>
          </a:p>
          <a:p>
            <a:pPr lvl="2"/>
            <a:r>
              <a:rPr lang="en-US" sz="2400" dirty="0"/>
              <a:t>President</a:t>
            </a:r>
          </a:p>
          <a:p>
            <a:pPr lvl="2"/>
            <a:r>
              <a:rPr lang="en-US" sz="2400" dirty="0"/>
              <a:t>Vice President</a:t>
            </a:r>
          </a:p>
          <a:p>
            <a:pPr lvl="2"/>
            <a:r>
              <a:rPr lang="en-US" sz="2400" dirty="0"/>
              <a:t>Director of Lab Operations</a:t>
            </a:r>
          </a:p>
          <a:p>
            <a:pPr lvl="2"/>
            <a:r>
              <a:rPr lang="en-US" sz="2400" dirty="0"/>
              <a:t>Director of Outreach</a:t>
            </a:r>
          </a:p>
          <a:p>
            <a:pPr lvl="2"/>
            <a:r>
              <a:rPr lang="en-US" sz="2400" dirty="0"/>
              <a:t>Director of Marketing and Recruitment</a:t>
            </a:r>
          </a:p>
          <a:p>
            <a:pPr lvl="2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85469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57F04-DD0F-4010-AD49-A15C9670E6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Officer Roles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DF70D71-9C56-4260-83C2-827F2D19189F}"/>
              </a:ext>
            </a:extLst>
          </p:cNvPr>
          <p:cNvSpPr txBox="1">
            <a:spLocks/>
          </p:cNvSpPr>
          <p:nvPr/>
        </p:nvSpPr>
        <p:spPr>
          <a:xfrm>
            <a:off x="6643812" y="5282564"/>
            <a:ext cx="5855106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br>
              <a:rPr lang="en-US" sz="1300" dirty="0"/>
            </a:br>
            <a:endParaRPr lang="en-US" sz="130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DF59D9B-549D-4395-8D11-2EE6F3A7D458}"/>
              </a:ext>
            </a:extLst>
          </p:cNvPr>
          <p:cNvSpPr txBox="1">
            <a:spLocks/>
          </p:cNvSpPr>
          <p:nvPr/>
        </p:nvSpPr>
        <p:spPr>
          <a:xfrm>
            <a:off x="1166462" y="1944052"/>
            <a:ext cx="4051581" cy="44748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Font typeface="Wingdings" pitchFamily="2" charset="2"/>
              <a:buNone/>
            </a:pPr>
            <a:r>
              <a:rPr lang="en-US" sz="1600" b="1" dirty="0"/>
              <a:t>President</a:t>
            </a:r>
            <a:br>
              <a:rPr lang="en-US" sz="1600" dirty="0"/>
            </a:br>
            <a:r>
              <a:rPr lang="en-US" sz="1600" dirty="0"/>
              <a:t>Leads meetings</a:t>
            </a:r>
            <a:br>
              <a:rPr lang="en-US" sz="1600" dirty="0"/>
            </a:br>
            <a:r>
              <a:rPr lang="en-US" sz="1600" dirty="0"/>
              <a:t>Runs organization as a whole</a:t>
            </a:r>
            <a:br>
              <a:rPr lang="en-US" sz="1600" dirty="0"/>
            </a:br>
            <a:r>
              <a:rPr lang="en-US" sz="1600" dirty="0"/>
              <a:t>Reserves meeting rooms</a:t>
            </a:r>
            <a:br>
              <a:rPr lang="en-US" sz="1600" dirty="0"/>
            </a:br>
            <a:r>
              <a:rPr lang="en-US" sz="1600" dirty="0"/>
              <a:t>Meets with the faculty advisor monthly</a:t>
            </a:r>
            <a:br>
              <a:rPr lang="en-US" sz="1600" dirty="0"/>
            </a:br>
            <a:r>
              <a:rPr lang="en-US" sz="1600" dirty="0"/>
              <a:t>Sends out weekly newsletter</a:t>
            </a:r>
            <a:br>
              <a:rPr lang="en-US" sz="1600" dirty="0"/>
            </a:br>
            <a:r>
              <a:rPr lang="en-US" sz="1600" dirty="0"/>
              <a:t>Maintains organization documentation</a:t>
            </a:r>
            <a:br>
              <a:rPr lang="en-US" sz="1600" dirty="0"/>
            </a:br>
            <a:br>
              <a:rPr lang="en-US" sz="1600" dirty="0"/>
            </a:br>
            <a:r>
              <a:rPr lang="en-US" sz="1600" b="1" dirty="0"/>
              <a:t>Vice President (a.k.a. Secretary)</a:t>
            </a:r>
            <a:br>
              <a:rPr lang="en-US" sz="1600" dirty="0"/>
            </a:br>
            <a:r>
              <a:rPr lang="en-US" sz="1600" dirty="0"/>
              <a:t>Attends e-council meetings</a:t>
            </a:r>
            <a:br>
              <a:rPr lang="en-US" sz="1600" dirty="0"/>
            </a:br>
            <a:r>
              <a:rPr lang="en-US" sz="1600" dirty="0"/>
              <a:t>Records meeting notes</a:t>
            </a:r>
            <a:br>
              <a:rPr lang="en-US" sz="1600" dirty="0"/>
            </a:br>
            <a:r>
              <a:rPr lang="en-US" sz="1600" dirty="0"/>
              <a:t>Fills in for president when needed.</a:t>
            </a:r>
            <a:br>
              <a:rPr lang="en-US" sz="1600" dirty="0"/>
            </a:br>
            <a:r>
              <a:rPr lang="en-US" sz="1600" dirty="0"/>
              <a:t>Ensures meeting attendance is recorded</a:t>
            </a:r>
            <a:br>
              <a:rPr lang="en-US" sz="1600" dirty="0"/>
            </a:br>
            <a:r>
              <a:rPr lang="en-US" sz="1600" dirty="0"/>
              <a:t>Coordinates peer instructors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D9DB1F7-AED7-4CDC-BE73-BD29D9A4084E}"/>
              </a:ext>
            </a:extLst>
          </p:cNvPr>
          <p:cNvSpPr/>
          <p:nvPr/>
        </p:nvSpPr>
        <p:spPr>
          <a:xfrm>
            <a:off x="5218043" y="0"/>
            <a:ext cx="6973957" cy="270344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A67FE7-2E7B-4A5D-9C13-FA1A57E751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3543" y="453861"/>
            <a:ext cx="5855106" cy="6243327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sz="1600" b="1" dirty="0"/>
              <a:t>Director of Lab Operations (</a:t>
            </a:r>
            <a:r>
              <a:rPr lang="en-US" sz="1600" b="1" dirty="0" err="1"/>
              <a:t>a.k.a</a:t>
            </a:r>
            <a:r>
              <a:rPr lang="en-US" sz="1600" b="1" dirty="0"/>
              <a:t> Lab Manager/Treasurer)</a:t>
            </a:r>
            <a:br>
              <a:rPr lang="en-US" sz="1600" dirty="0"/>
            </a:br>
            <a:r>
              <a:rPr lang="en-US" sz="1600" dirty="0"/>
              <a:t>Keeps lab running smoothly</a:t>
            </a:r>
            <a:br>
              <a:rPr lang="en-US" sz="1600" dirty="0"/>
            </a:br>
            <a:r>
              <a:rPr lang="en-US" sz="1600" dirty="0"/>
              <a:t>Identifies equipment needs</a:t>
            </a:r>
            <a:br>
              <a:rPr lang="en-US" sz="1600" dirty="0"/>
            </a:br>
            <a:r>
              <a:rPr lang="en-US" sz="1600" dirty="0"/>
              <a:t>Maintains 3D printers</a:t>
            </a:r>
            <a:br>
              <a:rPr lang="en-US" sz="1600" dirty="0"/>
            </a:br>
            <a:r>
              <a:rPr lang="en-US" sz="1600" dirty="0"/>
              <a:t>Organizes lab cleanup days</a:t>
            </a:r>
            <a:br>
              <a:rPr lang="en-US" sz="1600" dirty="0"/>
            </a:br>
            <a:r>
              <a:rPr lang="en-US" sz="1600" dirty="0"/>
              <a:t>Keeps track of expenses</a:t>
            </a:r>
            <a:br>
              <a:rPr lang="en-US" sz="1600" dirty="0"/>
            </a:br>
            <a:r>
              <a:rPr lang="en-US" sz="1600" dirty="0"/>
              <a:t>Ensures project and parts storage is well organized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1600" b="1" dirty="0"/>
              <a:t>Director of Outreach (a.k.a. Outreach Coordinator)</a:t>
            </a:r>
            <a:br>
              <a:rPr lang="en-US" sz="1600" dirty="0"/>
            </a:br>
            <a:r>
              <a:rPr lang="en-US" sz="1600" dirty="0"/>
              <a:t>manages outreach events: E-Day, robotics team mentoring, volunteer opportunities, demonstration tables</a:t>
            </a:r>
            <a:br>
              <a:rPr lang="en-US" sz="1600" dirty="0"/>
            </a:br>
            <a:r>
              <a:rPr lang="en-US" sz="1600" dirty="0"/>
              <a:t>Helps connect members to outreach activities</a:t>
            </a:r>
            <a:br>
              <a:rPr lang="en-US" sz="1600" dirty="0"/>
            </a:br>
            <a:r>
              <a:rPr lang="en-US" sz="1600" dirty="0"/>
              <a:t>keeps track of student service hours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1600" b="1" dirty="0"/>
              <a:t>Director of Marketing and Recruitment</a:t>
            </a:r>
            <a:br>
              <a:rPr lang="en-US" sz="1600" dirty="0"/>
            </a:br>
            <a:r>
              <a:rPr lang="en-US" sz="1600" dirty="0"/>
              <a:t>manages website, flyers, white board announcements, etc.</a:t>
            </a:r>
            <a:br>
              <a:rPr lang="en-US" sz="1600" dirty="0"/>
            </a:br>
            <a:r>
              <a:rPr lang="en-US" sz="1600" dirty="0"/>
              <a:t>must know or be able to learn HTML</a:t>
            </a:r>
            <a:br>
              <a:rPr lang="en-US" sz="1600" dirty="0"/>
            </a:br>
            <a:r>
              <a:rPr lang="en-US" sz="1600" dirty="0"/>
              <a:t>teaches members how to give a good lab tour</a:t>
            </a:r>
            <a:br>
              <a:rPr lang="en-US" sz="1600" dirty="0"/>
            </a:br>
            <a:r>
              <a:rPr lang="en-US" sz="1600" dirty="0"/>
              <a:t>Works with outreach manager to set up recruitment demonstrations: e-day, o-day, o-week, etc.</a:t>
            </a:r>
          </a:p>
        </p:txBody>
      </p:sp>
    </p:spTree>
    <p:extLst>
      <p:ext uri="{BB962C8B-B14F-4D97-AF65-F5344CB8AC3E}">
        <p14:creationId xmlns:p14="http://schemas.microsoft.com/office/powerpoint/2010/main" val="13089728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537DF43-6E1A-41A4-A574-E270DB3E8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SPARC</a:t>
            </a:r>
          </a:p>
        </p:txBody>
      </p:sp>
    </p:spTree>
    <p:extLst>
      <p:ext uri="{BB962C8B-B14F-4D97-AF65-F5344CB8AC3E}">
        <p14:creationId xmlns:p14="http://schemas.microsoft.com/office/powerpoint/2010/main" val="40160387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0A8EA8-A3AE-4AEA-B81F-7CB548F67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Officer Elections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CFE37E-2884-43FD-8362-F99E8B8A34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Requirements to be an officer</a:t>
            </a:r>
          </a:p>
          <a:p>
            <a:pPr lvl="1"/>
            <a:r>
              <a:rPr lang="en-US" dirty="0"/>
              <a:t>1 semester of involvement with the organization</a:t>
            </a:r>
          </a:p>
          <a:p>
            <a:pPr lvl="1"/>
            <a:r>
              <a:rPr lang="en-US" dirty="0"/>
              <a:t>Have a 2.0 GPA or higher</a:t>
            </a:r>
          </a:p>
          <a:p>
            <a:pPr lvl="1"/>
            <a:r>
              <a:rPr lang="en-US" dirty="0"/>
              <a:t>Have keycode access to the lab</a:t>
            </a:r>
          </a:p>
          <a:p>
            <a:r>
              <a:rPr lang="en-US" dirty="0"/>
              <a:t>Applications will open Sunday, April 8</a:t>
            </a:r>
            <a:r>
              <a:rPr lang="en-US" baseline="30000" dirty="0"/>
              <a:t>th </a:t>
            </a:r>
            <a:endParaRPr lang="en-US" dirty="0"/>
          </a:p>
          <a:p>
            <a:pPr lvl="1"/>
            <a:r>
              <a:rPr lang="en-US" dirty="0"/>
              <a:t>Will be Google Form asking basic information, which position(s) you are applying for, and goals for SPARC in upcoming year</a:t>
            </a:r>
          </a:p>
          <a:p>
            <a:r>
              <a:rPr lang="en-US" dirty="0"/>
              <a:t>Applications will be due Sunday, April 16</a:t>
            </a:r>
            <a:r>
              <a:rPr lang="en-US" baseline="30000" dirty="0"/>
              <a:t>th</a:t>
            </a:r>
            <a:r>
              <a:rPr lang="en-US" dirty="0"/>
              <a:t> @ 10 PM</a:t>
            </a:r>
          </a:p>
          <a:p>
            <a:r>
              <a:rPr lang="en-US" dirty="0"/>
              <a:t>Elections Google Form will open Sunday, April 16</a:t>
            </a:r>
            <a:r>
              <a:rPr lang="en-US" baseline="30000" dirty="0"/>
              <a:t>th</a:t>
            </a:r>
            <a:r>
              <a:rPr lang="en-US" dirty="0"/>
              <a:t> @ 10 PM</a:t>
            </a:r>
          </a:p>
          <a:p>
            <a:r>
              <a:rPr lang="en-US" dirty="0"/>
              <a:t>Election results will be announced at Open Forum meeting on Wednesday, April 18</a:t>
            </a:r>
            <a:r>
              <a:rPr lang="en-US" baseline="30000" dirty="0"/>
              <a:t>th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13118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CEEC7F-C3AE-49DC-B457-A8199E31FC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481" y="2208879"/>
            <a:ext cx="10963072" cy="1676400"/>
          </a:xfrm>
        </p:spPr>
        <p:txBody>
          <a:bodyPr/>
          <a:lstStyle/>
          <a:p>
            <a:r>
              <a:rPr lang="en-US" dirty="0"/>
              <a:t>Remainder of Semester</a:t>
            </a:r>
          </a:p>
        </p:txBody>
      </p:sp>
    </p:spTree>
    <p:extLst>
      <p:ext uri="{BB962C8B-B14F-4D97-AF65-F5344CB8AC3E}">
        <p14:creationId xmlns:p14="http://schemas.microsoft.com/office/powerpoint/2010/main" val="27602081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617A7-52DB-4EBE-83E9-246022BB99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Meetings for Remainder of Semester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C955D2-7A98-4401-95EB-A1435F83D1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/>
              <a:t>Next Week</a:t>
            </a:r>
          </a:p>
          <a:p>
            <a:pPr lvl="1"/>
            <a:r>
              <a:rPr lang="en-US" dirty="0"/>
              <a:t>Maker Training Session: Tuesday April 10th 5:30 PM @ SPARC Lab </a:t>
            </a:r>
          </a:p>
          <a:p>
            <a:pPr lvl="2"/>
            <a:r>
              <a:rPr lang="en-US" dirty="0"/>
              <a:t>Last sumo bot build session</a:t>
            </a:r>
          </a:p>
          <a:p>
            <a:pPr lvl="1"/>
            <a:r>
              <a:rPr lang="en-US" dirty="0"/>
              <a:t>Open Forum: Wednesday April 11th 6:00 PM @ Broun 235</a:t>
            </a:r>
          </a:p>
          <a:p>
            <a:pPr lvl="2"/>
            <a:r>
              <a:rPr lang="en-US" dirty="0"/>
              <a:t>Topic: Neural Networks</a:t>
            </a:r>
          </a:p>
          <a:p>
            <a:r>
              <a:rPr lang="en-US" b="1" dirty="0"/>
              <a:t>Week after Next</a:t>
            </a:r>
          </a:p>
          <a:p>
            <a:pPr lvl="1"/>
            <a:r>
              <a:rPr lang="en-US" dirty="0"/>
              <a:t>Sumo Bot Competition: Tuesday April 17th 5:30 PM @ First floor of Broun</a:t>
            </a:r>
          </a:p>
          <a:p>
            <a:pPr lvl="1"/>
            <a:r>
              <a:rPr lang="en-US" dirty="0"/>
              <a:t>Open Forum: Wednesday April 18th 6:00 PM @ Broun 235</a:t>
            </a:r>
          </a:p>
          <a:p>
            <a:pPr lvl="2"/>
            <a:r>
              <a:rPr lang="en-US" dirty="0"/>
              <a:t>Announce election results</a:t>
            </a:r>
          </a:p>
          <a:p>
            <a:pPr lvl="2"/>
            <a:r>
              <a:rPr lang="en-US" dirty="0"/>
              <a:t>Take SPARC picture on front steps of Broun in SPARC or blue T-Shirts (assuming weather permits)</a:t>
            </a:r>
          </a:p>
          <a:p>
            <a:pPr lvl="2"/>
            <a:r>
              <a:rPr lang="en-US" dirty="0"/>
              <a:t>Talk about summer and future projects</a:t>
            </a:r>
          </a:p>
          <a:p>
            <a:pPr lvl="2"/>
            <a:r>
              <a:rPr lang="en-US" dirty="0"/>
              <a:t>Walk over to local restaurant (</a:t>
            </a:r>
            <a:r>
              <a:rPr lang="en-US" dirty="0" err="1"/>
              <a:t>Moes</a:t>
            </a:r>
            <a:r>
              <a:rPr lang="en-US" dirty="0"/>
              <a:t>, </a:t>
            </a:r>
            <a:r>
              <a:rPr lang="en-US" dirty="0" err="1"/>
              <a:t>Pieology</a:t>
            </a:r>
            <a:r>
              <a:rPr lang="en-US" dirty="0"/>
              <a:t>, </a:t>
            </a:r>
            <a:r>
              <a:rPr lang="en-US" dirty="0" err="1"/>
              <a:t>Arigatos</a:t>
            </a:r>
            <a:r>
              <a:rPr lang="en-US" dirty="0"/>
              <a:t>, etc.)</a:t>
            </a:r>
          </a:p>
          <a:p>
            <a:pPr lvl="2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50816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CEEC7F-C3AE-49DC-B457-A8199E31FC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481" y="2208879"/>
            <a:ext cx="10963072" cy="1676400"/>
          </a:xfrm>
        </p:spPr>
        <p:txBody>
          <a:bodyPr/>
          <a:lstStyle/>
          <a:p>
            <a:r>
              <a:rPr lang="en-US" dirty="0"/>
              <a:t>Open Forum:</a:t>
            </a:r>
            <a:br>
              <a:rPr lang="en-US" dirty="0"/>
            </a:br>
            <a:r>
              <a:rPr lang="en-US" sz="4400" dirty="0"/>
              <a:t>PIC Microcontroller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67845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"/>
              <a:t>PICs</a:t>
            </a:r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/>
            <a:r>
              <a:rPr lang="en"/>
              <a:t>Things that do stuff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5574435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/>
              <a:t>What are PICs	</a:t>
            </a:r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375133" y="1569033"/>
            <a:ext cx="113608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>
              <a:buNone/>
            </a:pPr>
            <a:r>
              <a:rPr lang="en"/>
              <a:t>“PIC” refers to a family of microcontroller</a:t>
            </a:r>
            <a:endParaRPr/>
          </a:p>
          <a:p>
            <a:pPr marL="0" indent="0">
              <a:spcBef>
                <a:spcPts val="2133"/>
              </a:spcBef>
              <a:buNone/>
            </a:pPr>
            <a:r>
              <a:rPr lang="en"/>
              <a:t>PICs range from 8 bit to 32 bit devices</a:t>
            </a:r>
            <a:endParaRPr/>
          </a:p>
          <a:p>
            <a:pPr marL="0" indent="0">
              <a:spcBef>
                <a:spcPts val="2133"/>
              </a:spcBef>
              <a:buNone/>
            </a:pPr>
            <a:r>
              <a:rPr lang="en"/>
              <a:t>Unlike arduino they lack an easy interface to computers in favor of lower costs</a:t>
            </a:r>
            <a:endParaRPr/>
          </a:p>
          <a:p>
            <a:pPr marL="0" indent="0">
              <a:spcBef>
                <a:spcPts val="2133"/>
              </a:spcBef>
              <a:buNone/>
            </a:pPr>
            <a:r>
              <a:rPr lang="en"/>
              <a:t>Over 1000+ models of PIC, one for any application</a:t>
            </a:r>
            <a:endParaRPr/>
          </a:p>
          <a:p>
            <a:pPr marL="0" indent="0">
              <a:spcBef>
                <a:spcPts val="2133"/>
              </a:spcBef>
              <a:spcAft>
                <a:spcPts val="2133"/>
              </a:spcAft>
              <a:buNone/>
            </a:pPr>
            <a:endParaRPr/>
          </a:p>
        </p:txBody>
      </p:sp>
      <p:pic>
        <p:nvPicPr>
          <p:cNvPr id="62" name="Shape 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21133" y="593367"/>
            <a:ext cx="3114800" cy="2333600"/>
          </a:xfrm>
          <a:prstGeom prst="roundRect">
            <a:avLst>
              <a:gd name="adj" fmla="val 39580"/>
            </a:avLst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702911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/>
              <a:t>Why use PICs</a:t>
            </a:r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61420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>
              <a:buNone/>
            </a:pPr>
            <a:r>
              <a:rPr lang="en"/>
              <a:t>Extremely low cost, sub one dollar per microcontroller in a large number of cases</a:t>
            </a:r>
            <a:endParaRPr/>
          </a:p>
          <a:p>
            <a:pPr marL="0" indent="0">
              <a:spcBef>
                <a:spcPts val="2133"/>
              </a:spcBef>
              <a:buNone/>
            </a:pPr>
            <a:r>
              <a:rPr lang="en"/>
              <a:t>Fully complete all inside of the IC (no external oscillator needed)</a:t>
            </a:r>
            <a:endParaRPr/>
          </a:p>
          <a:p>
            <a:pPr marL="0" indent="0">
              <a:spcBef>
                <a:spcPts val="2133"/>
              </a:spcBef>
              <a:buNone/>
            </a:pPr>
            <a:r>
              <a:rPr lang="en"/>
              <a:t>Extremely low power designs, on the order of microamps during sleep (230 years on two double AA batteries)</a:t>
            </a:r>
            <a:endParaRPr/>
          </a:p>
          <a:p>
            <a:pPr marL="0" indent="0">
              <a:spcBef>
                <a:spcPts val="2133"/>
              </a:spcBef>
              <a:buNone/>
            </a:pPr>
            <a:r>
              <a:rPr lang="en"/>
              <a:t>Great point for your resume</a:t>
            </a:r>
            <a:endParaRPr/>
          </a:p>
          <a:p>
            <a:pPr marL="0" indent="0">
              <a:spcBef>
                <a:spcPts val="2133"/>
              </a:spcBef>
              <a:buNone/>
            </a:pPr>
            <a:endParaRPr/>
          </a:p>
          <a:p>
            <a:pPr marL="0" indent="0">
              <a:spcBef>
                <a:spcPts val="2133"/>
              </a:spcBef>
              <a:spcAft>
                <a:spcPts val="2133"/>
              </a:spcAft>
              <a:buNone/>
            </a:pPr>
            <a:endParaRPr/>
          </a:p>
        </p:txBody>
      </p:sp>
      <p:pic>
        <p:nvPicPr>
          <p:cNvPr id="69" name="Shape 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77734" y="1704249"/>
            <a:ext cx="5174268" cy="34494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1900356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/>
              <a:t>Why not to use PIC’s</a:t>
            </a:r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5428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>
              <a:buNone/>
            </a:pPr>
            <a:r>
              <a:rPr lang="en"/>
              <a:t>Less user friendly than arduino</a:t>
            </a:r>
            <a:endParaRPr/>
          </a:p>
          <a:p>
            <a:pPr marL="0" indent="0">
              <a:spcBef>
                <a:spcPts val="2133"/>
              </a:spcBef>
              <a:buNone/>
            </a:pPr>
            <a:r>
              <a:rPr lang="en"/>
              <a:t>Less community support than arduino</a:t>
            </a:r>
            <a:endParaRPr/>
          </a:p>
          <a:p>
            <a:pPr marL="0" indent="0">
              <a:spcBef>
                <a:spcPts val="2133"/>
              </a:spcBef>
              <a:spcAft>
                <a:spcPts val="2133"/>
              </a:spcAft>
              <a:buNone/>
            </a:pPr>
            <a:r>
              <a:rPr lang="en"/>
              <a:t>Generally a pain </a:t>
            </a:r>
            <a:endParaRPr/>
          </a:p>
        </p:txBody>
      </p:sp>
      <p:pic>
        <p:nvPicPr>
          <p:cNvPr id="76" name="Shape 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61600" y="1560167"/>
            <a:ext cx="5827200" cy="37272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253634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/>
              <a:t>How to develop for PICs </a:t>
            </a:r>
            <a:endParaRPr/>
          </a:p>
        </p:txBody>
      </p:sp>
      <p:sp>
        <p:nvSpPr>
          <p:cNvPr id="82" name="Shape 82"/>
          <p:cNvSpPr txBox="1">
            <a:spLocks noGrp="1"/>
          </p:cNvSpPr>
          <p:nvPr>
            <p:ph type="body" idx="1"/>
          </p:nvPr>
        </p:nvSpPr>
        <p:spPr>
          <a:xfrm>
            <a:off x="415600" y="1503167"/>
            <a:ext cx="113608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>
              <a:buNone/>
            </a:pPr>
            <a:r>
              <a:rPr lang="en"/>
              <a:t>MPLAB IDE developed by microchip</a:t>
            </a:r>
            <a:endParaRPr/>
          </a:p>
          <a:p>
            <a:pPr marL="0" indent="0">
              <a:spcBef>
                <a:spcPts val="2133"/>
              </a:spcBef>
              <a:buNone/>
            </a:pPr>
            <a:endParaRPr/>
          </a:p>
          <a:p>
            <a:pPr marL="0" indent="0">
              <a:spcBef>
                <a:spcPts val="2133"/>
              </a:spcBef>
              <a:buNone/>
            </a:pPr>
            <a:endParaRPr/>
          </a:p>
          <a:p>
            <a:pPr marL="0" indent="0">
              <a:spcBef>
                <a:spcPts val="2133"/>
              </a:spcBef>
              <a:buNone/>
            </a:pPr>
            <a:endParaRPr/>
          </a:p>
          <a:p>
            <a:pPr marL="0" indent="0">
              <a:spcBef>
                <a:spcPts val="2133"/>
              </a:spcBef>
              <a:buNone/>
            </a:pPr>
            <a:endParaRPr/>
          </a:p>
          <a:p>
            <a:pPr marL="0" indent="0">
              <a:spcBef>
                <a:spcPts val="2133"/>
              </a:spcBef>
              <a:buNone/>
            </a:pPr>
            <a:endParaRPr/>
          </a:p>
          <a:p>
            <a:pPr marL="0" indent="0">
              <a:spcBef>
                <a:spcPts val="2133"/>
              </a:spcBef>
              <a:spcAft>
                <a:spcPts val="2133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http://www.microchip.com/mplab/mplab-x-ide</a:t>
            </a:r>
            <a:endParaRPr/>
          </a:p>
        </p:txBody>
      </p:sp>
      <p:pic>
        <p:nvPicPr>
          <p:cNvPr id="83" name="Shape 83" descr="Image result for mplab ide logo"/>
          <p:cNvPicPr preferRelativeResize="0"/>
          <p:nvPr/>
        </p:nvPicPr>
        <p:blipFill rotWithShape="1">
          <a:blip r:embed="rId4">
            <a:alphaModFix/>
          </a:blip>
          <a:srcRect l="24854" r="24171"/>
          <a:stretch/>
        </p:blipFill>
        <p:spPr>
          <a:xfrm>
            <a:off x="8072100" y="2243233"/>
            <a:ext cx="2946800" cy="31420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pic>
        <p:nvPicPr>
          <p:cNvPr id="84" name="Shape 8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4867" y="2425567"/>
            <a:ext cx="5811791" cy="3142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9734440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/>
              <a:t>How to compile for pics</a:t>
            </a:r>
            <a:endParaRPr/>
          </a:p>
        </p:txBody>
      </p:sp>
      <p:sp>
        <p:nvSpPr>
          <p:cNvPr id="90" name="Shape 90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>
              <a:buNone/>
            </a:pPr>
            <a:r>
              <a:rPr lang="en"/>
              <a:t>Microchip publishes compilers and the integrate into MPLAB</a:t>
            </a:r>
            <a:endParaRPr/>
          </a:p>
          <a:p>
            <a:pPr marL="0" indent="0">
              <a:spcBef>
                <a:spcPts val="2133"/>
              </a:spcBef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http://www.microchip.com/mplab/compilers</a:t>
            </a:r>
            <a:endParaRPr/>
          </a:p>
          <a:p>
            <a:pPr marL="0" indent="0">
              <a:spcBef>
                <a:spcPts val="2133"/>
              </a:spcBef>
              <a:buNone/>
            </a:pPr>
            <a:r>
              <a:rPr lang="en"/>
              <a:t>MPLAB or the command line can let you compile your c code to a hex file</a:t>
            </a:r>
            <a:endParaRPr/>
          </a:p>
          <a:p>
            <a:pPr marL="0" indent="0">
              <a:spcBef>
                <a:spcPts val="2133"/>
              </a:spcBef>
              <a:spcAft>
                <a:spcPts val="2133"/>
              </a:spcAft>
              <a:buNone/>
            </a:pPr>
            <a:r>
              <a:rPr lang="en"/>
              <a:t>A hex file is a representation of machine code that is loaded onto the pic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867913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A6D86F0-98E0-4468-9315-41BF7B0F2E6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E957058-57AD-46A9-BAE9-7145CB3504F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5" y="-2"/>
            <a:ext cx="7537703" cy="685800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9616" y="361990"/>
            <a:ext cx="3709991" cy="776145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tx1"/>
                </a:solidFill>
              </a:rPr>
              <a:t>About SPARC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5881" y="0"/>
            <a:ext cx="6934534" cy="3441523"/>
          </a:xfrm>
        </p:spPr>
        <p:txBody>
          <a:bodyPr anchor="ctr">
            <a:normAutofit/>
          </a:bodyPr>
          <a:lstStyle/>
          <a:p>
            <a:pPr>
              <a:buClrTx/>
            </a:pPr>
            <a:r>
              <a:rPr lang="en-US" sz="2000" dirty="0">
                <a:solidFill>
                  <a:schemeClr val="bg1"/>
                </a:solidFill>
              </a:rPr>
              <a:t>Creates and fosters an environment of creativity and innovation through collaborative projects.</a:t>
            </a:r>
          </a:p>
          <a:p>
            <a:pPr>
              <a:buClrTx/>
            </a:pPr>
            <a:r>
              <a:rPr lang="en-US" sz="2000" dirty="0">
                <a:solidFill>
                  <a:schemeClr val="bg1"/>
                </a:solidFill>
              </a:rPr>
              <a:t>A place to test out ideas, integrate concepts learned in class, and learn skills that will be instrumental when working in the workforce.</a:t>
            </a:r>
          </a:p>
          <a:p>
            <a:pPr>
              <a:buClrTx/>
            </a:pPr>
            <a:r>
              <a:rPr lang="en-US" sz="2000" dirty="0">
                <a:solidFill>
                  <a:schemeClr val="bg1"/>
                </a:solidFill>
              </a:rPr>
              <a:t>No prior experience is required, only a willingness to learn.</a:t>
            </a:r>
          </a:p>
          <a:p>
            <a:pPr>
              <a:buClrTx/>
            </a:pPr>
            <a:r>
              <a:rPr lang="en-US" sz="2000" dirty="0">
                <a:solidFill>
                  <a:schemeClr val="bg1"/>
                </a:solidFill>
              </a:rPr>
              <a:t>Join by logging 5 constructive hours in the lab on clipboard next to door and email </a:t>
            </a:r>
            <a:r>
              <a:rPr lang="en-US" sz="2000" dirty="0">
                <a:solidFill>
                  <a:schemeClr val="bg1"/>
                </a:solidFill>
                <a:hlinkClick r:id="rId2"/>
              </a:rPr>
              <a:t>sparc.auburn@gmail.com</a:t>
            </a:r>
            <a:r>
              <a:rPr lang="en-US" sz="2000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6" name="Picture 2" descr="https://lh3.googleusercontent.com/caUyZQpr_whZBcDgmjSvmA1bY0E4NE9tS3Nn8q0y7UIYmPWUP03ufKRyMiOSlcHACjcS71wyjPwgtcAAWIyVYP7prdgkgTE--bm4CgVnHGeCWtsij11GZTqzDjDWzx1OmgH6jJzoByeasz8ysClQG-5FlcYweehnTlj5hRZQH7QWS0YOhOej-kH8TD2pGpYv-tUhqtVFd_FRTdUF5n2BHmBO9O3csD3euwdNVuaHycDXsRzn9yWMd5Lhryb4s-pOBKIqOsFA0QCECe71SD_MAAoiK7vJt_1rRK3iDRVmjbwx0gJizDgh4sWkcHKQ5in4btzJYf1rRC3hWzuRGfH209pa2kAiClUm-vZSOwttWUKyySiopG3ta3j9P3HOnFr-c__zGpTkVpj5gcaBe21sDLNNJ9OMJtyUDJZB6DGxMWUwljD8n7rf55lyHnEA-rBv3hGcibIj9ECpxPB3jQ32rsG6jPnNl5f0tYrNU54W45_C5KMLaHIou4PCdl4Wcf92dAuLhOjgrSiOAZsgB8lAGznTNjexScRRVpmz_0hnjGe8N0rAOe3jGjE-4AP1gzJm8Oj0lfBzm-ejpdhP3-0Hjwt5-w1ZhuryUZV5-jx8=w1921-h468-no">
            <a:extLst>
              <a:ext uri="{FF2B5EF4-FFF2-40B4-BE49-F238E27FC236}">
                <a16:creationId xmlns:a16="http://schemas.microsoft.com/office/drawing/2014/main" id="{2D4E105F-3B9A-4A56-BA70-628167DF7B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74"/>
          <a:stretch/>
        </p:blipFill>
        <p:spPr bwMode="auto">
          <a:xfrm>
            <a:off x="0" y="3381658"/>
            <a:ext cx="12192000" cy="3476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228DDC35-6ED7-4694-A726-978F7992B841}"/>
              </a:ext>
            </a:extLst>
          </p:cNvPr>
          <p:cNvSpPr txBox="1">
            <a:spLocks/>
          </p:cNvSpPr>
          <p:nvPr/>
        </p:nvSpPr>
        <p:spPr>
          <a:xfrm>
            <a:off x="301585" y="1177049"/>
            <a:ext cx="4098022" cy="2101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Lab: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    -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Broun 367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j-ea"/>
              <a:cs typeface="+mj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Maker Training Session: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    -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Tuesdays @ 5:30 in Broun 235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j-ea"/>
              <a:cs typeface="+mj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Open Forum: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    - Wednesdays @ 6 in Broun 235</a:t>
            </a:r>
          </a:p>
        </p:txBody>
      </p:sp>
    </p:spTree>
    <p:extLst>
      <p:ext uri="{BB962C8B-B14F-4D97-AF65-F5344CB8AC3E}">
        <p14:creationId xmlns:p14="http://schemas.microsoft.com/office/powerpoint/2010/main" val="183583145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/>
              <a:t>How to program a pic</a:t>
            </a:r>
            <a:endParaRPr/>
          </a:p>
        </p:txBody>
      </p:sp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77724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>
              <a:buNone/>
            </a:pPr>
            <a:r>
              <a:rPr lang="en"/>
              <a:t>PIC programmers are $70 and above.</a:t>
            </a:r>
            <a:br>
              <a:rPr lang="en"/>
            </a:br>
            <a:r>
              <a:rPr lang="en"/>
              <a:t>	Provide support from the manufacturer and</a:t>
            </a:r>
            <a:br>
              <a:rPr lang="en"/>
            </a:br>
            <a:r>
              <a:rPr lang="en"/>
              <a:t>	debugging capability</a:t>
            </a:r>
            <a:endParaRPr/>
          </a:p>
          <a:p>
            <a:pPr marL="0" indent="0">
              <a:spcBef>
                <a:spcPts val="2133"/>
              </a:spcBef>
              <a:buNone/>
            </a:pPr>
            <a:r>
              <a:rPr lang="en"/>
              <a:t>Arduino script is free</a:t>
            </a:r>
            <a:br>
              <a:rPr lang="en"/>
            </a:br>
            <a:r>
              <a:rPr lang="en"/>
              <a:t>	No support</a:t>
            </a:r>
            <a:br>
              <a:rPr lang="en"/>
            </a:br>
            <a:r>
              <a:rPr lang="en"/>
              <a:t>	No debugging</a:t>
            </a:r>
            <a:endParaRPr/>
          </a:p>
          <a:p>
            <a:pPr marL="0" indent="0">
              <a:spcBef>
                <a:spcPts val="2133"/>
              </a:spcBef>
              <a:buNone/>
            </a:pPr>
            <a:endParaRPr/>
          </a:p>
          <a:p>
            <a:pPr marL="0" indent="0">
              <a:spcBef>
                <a:spcPts val="2133"/>
              </a:spcBef>
              <a:spcAft>
                <a:spcPts val="2133"/>
              </a:spcAft>
              <a:buNone/>
            </a:pPr>
            <a:r>
              <a:rPr lang="en"/>
              <a:t>If you want the free version I’ll have it on github sometime soon or you can come talk to me</a:t>
            </a:r>
            <a:endParaRPr/>
          </a:p>
        </p:txBody>
      </p:sp>
      <p:pic>
        <p:nvPicPr>
          <p:cNvPr id="97" name="Shape 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88000" y="2209233"/>
            <a:ext cx="3588400" cy="32100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821515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585" y="307610"/>
            <a:ext cx="1618281" cy="1326879"/>
          </a:xfrm>
        </p:spPr>
        <p:txBody>
          <a:bodyPr>
            <a:normAutofit/>
          </a:bodyPr>
          <a:lstStyle/>
          <a:p>
            <a:r>
              <a:rPr lang="en-US" dirty="0"/>
              <a:t>Our </a:t>
            </a:r>
            <a:br>
              <a:rPr lang="en-US" dirty="0"/>
            </a:br>
            <a:r>
              <a:rPr lang="en-US" dirty="0"/>
              <a:t>Lab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11731"/>
          <a:stretch/>
        </p:blipFill>
        <p:spPr>
          <a:xfrm>
            <a:off x="1771650" y="0"/>
            <a:ext cx="3739964" cy="3177743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301585" y="2288720"/>
            <a:ext cx="1236063" cy="660654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Broun Hall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Room 367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t="18534" b="15867"/>
          <a:stretch/>
        </p:blipFill>
        <p:spPr>
          <a:xfrm>
            <a:off x="5437354" y="0"/>
            <a:ext cx="3633090" cy="3177743"/>
          </a:xfrm>
          <a:prstGeom prst="rect">
            <a:avLst/>
          </a:prstGeom>
        </p:spPr>
      </p:pic>
      <p:pic>
        <p:nvPicPr>
          <p:cNvPr id="1026" name="Picture 2" descr="https://lh3.googleusercontent.com/caUyZQpr_whZBcDgmjSvmA1bY0E4NE9tS3Nn8q0y7UIYmPWUP03ufKRyMiOSlcHACjcS71wyjPwgtcAAWIyVYP7prdgkgTE--bm4CgVnHGeCWtsij11GZTqzDjDWzx1OmgH6jJzoByeasz8ysClQG-5FlcYweehnTlj5hRZQH7QWS0YOhOej-kH8TD2pGpYv-tUhqtVFd_FRTdUF5n2BHmBO9O3csD3euwdNVuaHycDXsRzn9yWMd5Lhryb4s-pOBKIqOsFA0QCECe71SD_MAAoiK7vJt_1rRK3iDRVmjbwx0gJizDgh4sWkcHKQ5in4btzJYf1rRC3hWzuRGfH209pa2kAiClUm-vZSOwttWUKyySiopG3ta3j9P3HOnFr-c__zGpTkVpj5gcaBe21sDLNNJ9OMJtyUDJZB6DGxMWUwljD8n7rf55lyHnEA-rBv3hGcibIj9ECpxPB3jQ32rsG6jPnNl5f0tYrNU54W45_C5KMLaHIou4PCdl4Wcf92dAuLhOjgrSiOAZsgB8lAGznTNjexScRRVpmz_0hnjGe8N0rAOe3jGjE-4AP1gzJm8Oj0lfBzm-ejpdhP3-0Hjwt5-w1ZhuryUZV5-jx8=w1921-h468-no">
            <a:extLst>
              <a:ext uri="{FF2B5EF4-FFF2-40B4-BE49-F238E27FC236}">
                <a16:creationId xmlns:a16="http://schemas.microsoft.com/office/drawing/2014/main" id="{645DF2EB-050C-4B90-AD57-BE7D9BFB65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74"/>
          <a:stretch/>
        </p:blipFill>
        <p:spPr bwMode="auto">
          <a:xfrm>
            <a:off x="0" y="3381658"/>
            <a:ext cx="12192000" cy="3476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https://lh3.googleusercontent.com/fiNoDqU1M6MXvKBA12HarNLwVbOhi9yWp606HStkJIF4wrDHqh59uiI718pFXKQHhHAZq1845_q6ZqG9uwkDf2kMoEq5eexdGXB9x-T7_jNeojVNCvcQrxMi6evmzA-_jnpAU6E8NngnSOcMhMWer3NiM8yNhPYPFmeAwpKOUytk27Y8BTuaN5-AqJYk8bYEPBqxzNwb3lcgYBAwJPtq4wddqqrfe6G8CSdbO6_yCZrp63DY2Qo8UcZAi-CCL88ld1VoYAgfvsCK71-Dic-Uu_g9ICkQAwh4g3BtLMErE-9T5zTnhqmbKhOxnr17uo4_zhrSji9rZrJRN2rxtS7dWG-0F_bTfWZyp0HGITrnu0Ntffq3SW3Ii1_zVo0VpY-DsWRtslZC7v5G-TkwYVrBaMcq5F_ip0klScHOaozRRQScUJb0FfcQSqJWxymhjM9BrK7a0Urxp3bp1LzzjWk4S7MSbycLDOvNGqZrrg5hsMTlE7x2c-2gx63pjgxZuc039bG6lGzQbHBS165mkzeCj9q3wnENaS0MAaPlSfBBSRUgCkbZDBeM8Fax0EIGaY1UgJk9VDwQjUkH4zAjk3AzqCegHOHVw1v1jE8HjaNB=w1240-h930-no">
            <a:extLst>
              <a:ext uri="{FF2B5EF4-FFF2-40B4-BE49-F238E27FC236}">
                <a16:creationId xmlns:a16="http://schemas.microsoft.com/office/drawing/2014/main" id="{9BD1DFD2-A66F-473C-8FEE-4B3FDB148F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87"/>
          <a:stretch/>
        </p:blipFill>
        <p:spPr bwMode="auto">
          <a:xfrm>
            <a:off x="8920264" y="0"/>
            <a:ext cx="3271736" cy="3211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4040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FB2836FF-945C-48EA-A449-7EDFC73F675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19691" y="0"/>
            <a:ext cx="6069743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83BC7947-FCF0-4F53-A871-5E847286C31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25497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C5E04DFB-DE39-4410-A457-DD1B62DE064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19691" y="176109"/>
            <a:ext cx="6069743" cy="16459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49961" y="284176"/>
            <a:ext cx="5094980" cy="1508760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tx2"/>
                </a:solidFill>
              </a:rPr>
              <a:t>How to become a Member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54363" y="2011680"/>
            <a:ext cx="5090578" cy="420624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Log 5 constructive hours in the lab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Write the times on the sheet on the clipboard next to the door.</a:t>
            </a:r>
          </a:p>
          <a:p>
            <a:r>
              <a:rPr lang="en-US" dirty="0">
                <a:solidFill>
                  <a:schemeClr val="bg1"/>
                </a:solidFill>
              </a:rPr>
              <a:t>Contact us at sparc.auburn@gmail.com</a:t>
            </a:r>
          </a:p>
          <a:p>
            <a:r>
              <a:rPr lang="en-US" dirty="0">
                <a:solidFill>
                  <a:schemeClr val="bg1"/>
                </a:solidFill>
              </a:rPr>
              <a:t>We will respond with the instructions to get an access code.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2" descr="https://lh3.googleusercontent.com/mD1R-EuZjJBiSmcnuBL1fx4xKcQTh-kwR7n6Xi3-ihlqjWcyOo5PfPUHJeJ4O0fmj69ay4iDDHvRZdv4G_xrEmMJz8iY2CxlU5Wzha6qn0HCy-kO_Nj6Ety5wuUobkKYHEZiM6qS07yyZ8FuoK4SgXZcOr5KP5yqroa1TSHCYrtHQyWF5bZ8eV153aTBOMxZ6ITId0E7R57svucPV-iw1iaefWuiahFzJdMZQNPgAc8xAAFkIGFnWIiKI2eqAsTREAkNKQw-wvh7ST6FjFZUxefJRPwGE0DqFMaTCVk35UnC2QN3xvZB3WNLc4LTmJfj4BnHQ-P1asLFgt_zVGmvDxe5kv1xglZBwStDqVHr6wEcRaFmfKk-K0u0b379do1lFlmTLSCfvZQbtk_5dvb2PJ1uzhvpDCdzJ7TfvSZhr5ddnJNeeBGJBzT5KyQjcr_gXGoODoNEFdZ3i-EQIsFBUlB1mM7psN8IuYl_7KXyKsbBMmxL6G1F4WN9Ox6zgRncnca5nSh7gKFP3x4FVnYm2zGg5dIoAoscdpK3Ko8x9-4pEz03u35C4--ThFIQ8LqCpTB8vGFt69Ib4sRClQXOUiw8xV8nSzGgssG0Lkbn=w698-h930-no">
            <a:extLst>
              <a:ext uri="{FF2B5EF4-FFF2-40B4-BE49-F238E27FC236}">
                <a16:creationId xmlns:a16="http://schemas.microsoft.com/office/drawing/2014/main" id="{4D708155-DBD7-48BC-BC19-4DDC7BB4E4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937" t="2147" b="8052"/>
          <a:stretch/>
        </p:blipFill>
        <p:spPr bwMode="auto">
          <a:xfrm>
            <a:off x="902489" y="268089"/>
            <a:ext cx="4253171" cy="6356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92209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B972422-B794-4FA8-BCC6-BAF6938A1B5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19C7155-1644-4C60-B0B5-32B1800D604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75400"/>
            <a:ext cx="12195668" cy="482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9DE9E2B-5611-49C8-862E-AD4D43A8AA6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5668" cy="482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296EC4F-8732-481B-94CB-C98E4EF297FF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9935" y="1836869"/>
            <a:ext cx="0" cy="3184263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7" y="1325880"/>
            <a:ext cx="3089437" cy="4206240"/>
          </a:xfrm>
        </p:spPr>
        <p:txBody>
          <a:bodyPr>
            <a:normAutofit/>
          </a:bodyPr>
          <a:lstStyle/>
          <a:p>
            <a:pPr algn="r"/>
            <a:r>
              <a:rPr lang="en-US" sz="3200">
                <a:solidFill>
                  <a:schemeClr val="tx2"/>
                </a:solidFill>
              </a:rPr>
              <a:t>SPARC Meetings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81668" y="1126067"/>
            <a:ext cx="6605331" cy="4605866"/>
          </a:xfrm>
        </p:spPr>
        <p:txBody>
          <a:bodyPr anchor="ctr">
            <a:normAutofit/>
          </a:bodyPr>
          <a:lstStyle/>
          <a:p>
            <a:r>
              <a:rPr lang="en-US" sz="1800" b="1" dirty="0">
                <a:solidFill>
                  <a:schemeClr val="tx2"/>
                </a:solidFill>
              </a:rPr>
              <a:t>Open Forum</a:t>
            </a:r>
          </a:p>
          <a:p>
            <a:pPr lvl="1"/>
            <a:r>
              <a:rPr lang="en-US" sz="1600" dirty="0"/>
              <a:t>Discuss status of active projects</a:t>
            </a:r>
          </a:p>
          <a:p>
            <a:pPr lvl="1"/>
            <a:r>
              <a:rPr lang="en-US" sz="1600" dirty="0"/>
              <a:t>Learn about and discuss specific topic in the realms of technology, engineering or making.</a:t>
            </a:r>
          </a:p>
          <a:p>
            <a:pPr lvl="1"/>
            <a:r>
              <a:rPr lang="en-US" sz="1600" dirty="0"/>
              <a:t>Wednesdays at 6:00 PM</a:t>
            </a:r>
          </a:p>
          <a:p>
            <a:r>
              <a:rPr lang="en-US" sz="1800" b="1" dirty="0">
                <a:solidFill>
                  <a:schemeClr val="tx2"/>
                </a:solidFill>
              </a:rPr>
              <a:t>Maker Training Session</a:t>
            </a:r>
          </a:p>
          <a:p>
            <a:pPr lvl="1"/>
            <a:r>
              <a:rPr lang="en-US" sz="1600" dirty="0"/>
              <a:t>Learn about a specific skills like 3D printing, CAD, electrical prototyping, and robotics.</a:t>
            </a:r>
          </a:p>
          <a:p>
            <a:pPr lvl="1"/>
            <a:r>
              <a:rPr lang="en-US" sz="1600" dirty="0"/>
              <a:t>Centered around SPARC Sumo Bot Competition</a:t>
            </a:r>
          </a:p>
          <a:p>
            <a:pPr lvl="1"/>
            <a:r>
              <a:rPr lang="en-US" sz="1600" dirty="0"/>
              <a:t>Tuesdays at 5:30 PM</a:t>
            </a:r>
            <a:endParaRPr lang="en-US" sz="1600" b="1" dirty="0"/>
          </a:p>
          <a:p>
            <a:r>
              <a:rPr lang="en-US" sz="1800" b="1" dirty="0">
                <a:solidFill>
                  <a:schemeClr val="tx2"/>
                </a:solidFill>
              </a:rPr>
              <a:t>Project Meetings</a:t>
            </a:r>
          </a:p>
          <a:p>
            <a:pPr lvl="1"/>
            <a:r>
              <a:rPr lang="en-US" sz="1600" dirty="0"/>
              <a:t>Project members come together to talk about detailed progress.</a:t>
            </a:r>
          </a:p>
          <a:p>
            <a:pPr lvl="1"/>
            <a:r>
              <a:rPr lang="en-US" sz="1600" dirty="0"/>
              <a:t>Meeting times and locations vary from project to project.</a:t>
            </a:r>
          </a:p>
        </p:txBody>
      </p:sp>
    </p:spTree>
    <p:extLst>
      <p:ext uri="{BB962C8B-B14F-4D97-AF65-F5344CB8AC3E}">
        <p14:creationId xmlns:p14="http://schemas.microsoft.com/office/powerpoint/2010/main" val="990719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F0F0C74-5F5D-4083-AD9B-EE170AE2ECEE}"/>
              </a:ext>
            </a:extLst>
          </p:cNvPr>
          <p:cNvSpPr/>
          <p:nvPr/>
        </p:nvSpPr>
        <p:spPr>
          <a:xfrm>
            <a:off x="6892290" y="0"/>
            <a:ext cx="529971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200150" y="2320222"/>
            <a:ext cx="4505325" cy="1509712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More Information about SPARC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923A76-80F2-44AA-8A27-974398CD6D96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863013" y="300038"/>
            <a:ext cx="3328987" cy="65579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/>
              <a:t>Website</a:t>
            </a:r>
          </a:p>
          <a:p>
            <a:pPr marL="0" indent="0">
              <a:buNone/>
            </a:pPr>
            <a:r>
              <a:rPr lang="en-US" sz="1600" dirty="0">
                <a:hlinkClick r:id="rId2"/>
              </a:rPr>
              <a:t>http://sparc.eng.auburn.edu/</a:t>
            </a:r>
            <a:endParaRPr lang="en-US" sz="1600" dirty="0"/>
          </a:p>
          <a:p>
            <a:pPr marL="0" indent="0">
              <a:buNone/>
            </a:pPr>
            <a:endParaRPr lang="en-US" sz="2800" b="1" dirty="0"/>
          </a:p>
          <a:p>
            <a:pPr marL="0" indent="0">
              <a:buNone/>
            </a:pPr>
            <a:r>
              <a:rPr lang="en-US" sz="2800" b="1" dirty="0"/>
              <a:t>Github</a:t>
            </a:r>
          </a:p>
          <a:p>
            <a:pPr marL="0" indent="0">
              <a:buNone/>
            </a:pPr>
            <a:r>
              <a:rPr lang="en-US" sz="1600" dirty="0">
                <a:hlinkClick r:id="rId3"/>
              </a:rPr>
              <a:t>https://github.com/SPARC-Auburn</a:t>
            </a:r>
            <a:endParaRPr lang="en-US" sz="1600" dirty="0"/>
          </a:p>
          <a:p>
            <a:pPr marL="0" indent="0">
              <a:buNone/>
            </a:pPr>
            <a:endParaRPr lang="en-US" sz="2800" b="1" dirty="0"/>
          </a:p>
          <a:p>
            <a:pPr marL="0" indent="0">
              <a:buNone/>
            </a:pPr>
            <a:r>
              <a:rPr lang="en-US" sz="2800" b="1" dirty="0"/>
              <a:t>Slack</a:t>
            </a:r>
          </a:p>
          <a:p>
            <a:pPr marL="0" indent="0">
              <a:buNone/>
            </a:pPr>
            <a:r>
              <a:rPr lang="en-US" sz="1800" dirty="0">
                <a:hlinkClick r:id="rId4"/>
              </a:rPr>
              <a:t>https://sparc-auburn.slack.com/</a:t>
            </a:r>
            <a:endParaRPr lang="en-US" sz="1800" dirty="0"/>
          </a:p>
          <a:p>
            <a:pPr marL="0" indent="0">
              <a:buNone/>
            </a:pPr>
            <a:endParaRPr lang="en-US" sz="2800" b="1" dirty="0"/>
          </a:p>
          <a:p>
            <a:pPr marL="0" indent="0">
              <a:buNone/>
            </a:pPr>
            <a:r>
              <a:rPr lang="en-US" sz="2800" b="1" dirty="0"/>
              <a:t>Email</a:t>
            </a:r>
          </a:p>
          <a:p>
            <a:pPr marL="0" indent="0">
              <a:buNone/>
            </a:pPr>
            <a:r>
              <a:rPr lang="en-US" sz="1800" dirty="0">
                <a:hlinkClick r:id="rId5"/>
              </a:rPr>
              <a:t>sparc.auburn@gmail.com</a:t>
            </a: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pic>
        <p:nvPicPr>
          <p:cNvPr id="2054" name="Picture 6" descr="Related image">
            <a:extLst>
              <a:ext uri="{FF2B5EF4-FFF2-40B4-BE49-F238E27FC236}">
                <a16:creationId xmlns:a16="http://schemas.microsoft.com/office/drawing/2014/main" id="{ACDDE797-C915-402E-8CF5-999A03BD10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5521" y="3343473"/>
            <a:ext cx="885295" cy="885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mage result for link logo">
            <a:extLst>
              <a:ext uri="{FF2B5EF4-FFF2-40B4-BE49-F238E27FC236}">
                <a16:creationId xmlns:a16="http://schemas.microsoft.com/office/drawing/2014/main" id="{616AA9F9-9482-4B01-824C-D316D90337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5521" y="507209"/>
            <a:ext cx="908637" cy="382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Image result for github logo">
            <a:extLst>
              <a:ext uri="{FF2B5EF4-FFF2-40B4-BE49-F238E27FC236}">
                <a16:creationId xmlns:a16="http://schemas.microsoft.com/office/drawing/2014/main" id="{015FE6AF-BBE1-44FF-AAAF-FD3AF8C41E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79" t="10715" r="10229" b="9815"/>
          <a:stretch/>
        </p:blipFill>
        <p:spPr bwMode="auto">
          <a:xfrm>
            <a:off x="7671570" y="1770390"/>
            <a:ext cx="1002879" cy="987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Image result for google inbox logo">
            <a:extLst>
              <a:ext uri="{FF2B5EF4-FFF2-40B4-BE49-F238E27FC236}">
                <a16:creationId xmlns:a16="http://schemas.microsoft.com/office/drawing/2014/main" id="{20F7B889-054C-46DE-99F3-B0B60E773A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79" r="19779"/>
          <a:stretch/>
        </p:blipFill>
        <p:spPr bwMode="auto">
          <a:xfrm>
            <a:off x="7721422" y="4753122"/>
            <a:ext cx="950191" cy="1179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19231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923A76-80F2-44AA-8A27-974398CD6D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96002" y="2118714"/>
            <a:ext cx="7090997" cy="409920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NASA Robotics Mining Competition Team</a:t>
            </a:r>
          </a:p>
          <a:p>
            <a:pPr marL="228600" lvl="1" indent="0">
              <a:buNone/>
            </a:pPr>
            <a:r>
              <a:rPr lang="en-US" b="1" dirty="0"/>
              <a:t>President: </a:t>
            </a:r>
            <a:r>
              <a:rPr lang="en-US" dirty="0"/>
              <a:t>Jeremy </a:t>
            </a:r>
            <a:r>
              <a:rPr lang="en-US" dirty="0" err="1"/>
              <a:t>Frasher</a:t>
            </a:r>
            <a:r>
              <a:rPr lang="en-US" dirty="0"/>
              <a:t> &lt;jjf0010@auburn.edu&gt;</a:t>
            </a:r>
          </a:p>
          <a:p>
            <a:pPr marL="0" indent="0">
              <a:buNone/>
            </a:pPr>
            <a:r>
              <a:rPr lang="en-US" b="1" dirty="0"/>
              <a:t>RC Hobbyist Club</a:t>
            </a:r>
          </a:p>
          <a:p>
            <a:pPr marL="228600" lvl="1" indent="0">
              <a:buNone/>
            </a:pPr>
            <a:r>
              <a:rPr lang="en-US" b="1" dirty="0"/>
              <a:t>President: </a:t>
            </a:r>
            <a:r>
              <a:rPr lang="en-US" dirty="0"/>
              <a:t>Craig Legrand &lt;cbl0019@auburn.edu&gt;</a:t>
            </a:r>
          </a:p>
          <a:p>
            <a:pPr marL="228600" lvl="1" indent="0">
              <a:buNone/>
            </a:pPr>
            <a:r>
              <a:rPr lang="en-US" dirty="0"/>
              <a:t>Meets on Mondays 3:30-4:30, SPARC Lab</a:t>
            </a:r>
          </a:p>
          <a:p>
            <a:pPr marL="228600" lvl="1" indent="0">
              <a:buNone/>
            </a:pPr>
            <a:r>
              <a:rPr lang="en-US" dirty="0"/>
              <a:t>Fridays 3:30-5:00, Broun 235</a:t>
            </a:r>
          </a:p>
          <a:p>
            <a:pPr marL="0" indent="0">
              <a:buNone/>
            </a:pPr>
            <a:r>
              <a:rPr lang="en-US" b="1" dirty="0"/>
              <a:t>IEEE Auburn University Student Branch</a:t>
            </a:r>
          </a:p>
          <a:p>
            <a:pPr marL="228600" lvl="1" indent="0">
              <a:buNone/>
            </a:pPr>
            <a:r>
              <a:rPr lang="en-US" b="1" dirty="0"/>
              <a:t>President: </a:t>
            </a:r>
            <a:r>
              <a:rPr lang="en-US" dirty="0"/>
              <a:t>Michelle </a:t>
            </a:r>
            <a:r>
              <a:rPr lang="en-US" dirty="0" err="1"/>
              <a:t>Kniffen</a:t>
            </a:r>
            <a:r>
              <a:rPr lang="en-US" dirty="0"/>
              <a:t> &lt;mek0027@auburn.edu&gt;</a:t>
            </a:r>
          </a:p>
          <a:p>
            <a:pPr marL="228600" lvl="1" indent="0">
              <a:buNone/>
            </a:pPr>
            <a:r>
              <a:rPr lang="en-US" dirty="0"/>
              <a:t>Meets on announced Mondays, Broun 238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A908CA1-6A8C-4799-A0B9-138511D0CF4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252535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DFE3E5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C5B3ADA-79F1-4EAE-87CA-8A5750FC2F2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3478" y="601513"/>
            <a:ext cx="2023860" cy="1706997"/>
          </a:xfrm>
          <a:prstGeom prst="rect">
            <a:avLst/>
          </a:prstGeom>
          <a:solidFill>
            <a:srgbClr val="FFFFFF"/>
          </a:solidFill>
          <a:ln w="38100">
            <a:solidFill>
              <a:schemeClr val="bg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DEA3165-85FA-4E0B-8D3B-4CD1DF38360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3478" y="2575502"/>
            <a:ext cx="2023860" cy="1706997"/>
          </a:xfrm>
          <a:prstGeom prst="rect">
            <a:avLst/>
          </a:prstGeom>
          <a:solidFill>
            <a:srgbClr val="FFFFFF"/>
          </a:solidFill>
          <a:ln w="38100">
            <a:solidFill>
              <a:schemeClr val="bg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pic>
        <p:nvPicPr>
          <p:cNvPr id="19" name="Picture 2" descr="Image result for nasa robotic mining competition logo">
            <a:extLst>
              <a:ext uri="{FF2B5EF4-FFF2-40B4-BE49-F238E27FC236}">
                <a16:creationId xmlns:a16="http://schemas.microsoft.com/office/drawing/2014/main" id="{FEEC45EF-0C0C-41D5-B296-D13CDBB09A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56101" y="800100"/>
            <a:ext cx="1318614" cy="1318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4F32C988-CB11-464C-B7AB-F4AEC32977E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3478" y="4549491"/>
            <a:ext cx="2023860" cy="1706997"/>
          </a:xfrm>
          <a:prstGeom prst="rect">
            <a:avLst/>
          </a:prstGeom>
          <a:solidFill>
            <a:srgbClr val="FFFFFF"/>
          </a:solidFill>
          <a:ln w="38100">
            <a:solidFill>
              <a:schemeClr val="bg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pic>
        <p:nvPicPr>
          <p:cNvPr id="13" name="Picture 4" descr="Image result for ieee auburn branch logo">
            <a:extLst>
              <a:ext uri="{FF2B5EF4-FFF2-40B4-BE49-F238E27FC236}">
                <a16:creationId xmlns:a16="http://schemas.microsoft.com/office/drawing/2014/main" id="{1F77E298-BB1A-4693-A71A-2AD8DB88F1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04186" y="5135813"/>
            <a:ext cx="1644162" cy="534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C2DE43C-2E4B-4FB4-B0BC-83F1C04DA2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327" y="3215259"/>
            <a:ext cx="1644162" cy="42748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6003" y="284176"/>
            <a:ext cx="7090996" cy="1508760"/>
          </a:xfrm>
        </p:spPr>
        <p:txBody>
          <a:bodyPr>
            <a:normAutofit/>
          </a:bodyPr>
          <a:lstStyle/>
          <a:p>
            <a:r>
              <a:rPr lang="en-US"/>
              <a:t>Partner Organizations</a:t>
            </a:r>
          </a:p>
        </p:txBody>
      </p:sp>
    </p:spTree>
    <p:extLst>
      <p:ext uri="{BB962C8B-B14F-4D97-AF65-F5344CB8AC3E}">
        <p14:creationId xmlns:p14="http://schemas.microsoft.com/office/powerpoint/2010/main" val="10548319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anded">
  <a:themeElements>
    <a:clrScheme name="Auburn 2">
      <a:dk1>
        <a:srgbClr val="2D2D2D"/>
      </a:dk1>
      <a:lt1>
        <a:sysClr val="window" lastClr="FFFFFF"/>
      </a:lt1>
      <a:dk2>
        <a:srgbClr val="DD5515"/>
      </a:dk2>
      <a:lt2>
        <a:srgbClr val="DFE3E5"/>
      </a:lt2>
      <a:accent1>
        <a:srgbClr val="DD5515"/>
      </a:accent1>
      <a:accent2>
        <a:srgbClr val="03244D"/>
      </a:accent2>
      <a:accent3>
        <a:srgbClr val="496E9C"/>
      </a:accent3>
      <a:accent4>
        <a:srgbClr val="FCA48C"/>
      </a:accent4>
      <a:accent5>
        <a:srgbClr val="DD5515"/>
      </a:accent5>
      <a:accent6>
        <a:srgbClr val="03244D"/>
      </a:accent6>
      <a:hlink>
        <a:srgbClr val="496E9C"/>
      </a:hlink>
      <a:folHlink>
        <a:srgbClr val="496E9C"/>
      </a:folHlink>
    </a:clrScheme>
    <a:fontScheme name="Banded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nded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nded" id="{98DFF888-2449-4D28-977C-6306C017633E}" vid="{9792607F-9579-4224-82FF-9C88C3E1E53D}"/>
    </a:ext>
  </a:extLst>
</a:theme>
</file>

<file path=ppt/theme/theme2.xml><?xml version="1.0" encoding="utf-8"?>
<a:theme xmlns:a="http://schemas.openxmlformats.org/drawingml/2006/main" name="1_Banded">
  <a:themeElements>
    <a:clrScheme name="Auburn 2">
      <a:dk1>
        <a:srgbClr val="2D2D2D"/>
      </a:dk1>
      <a:lt1>
        <a:sysClr val="window" lastClr="FFFFFF"/>
      </a:lt1>
      <a:dk2>
        <a:srgbClr val="DD5515"/>
      </a:dk2>
      <a:lt2>
        <a:srgbClr val="DFE3E5"/>
      </a:lt2>
      <a:accent1>
        <a:srgbClr val="DD5515"/>
      </a:accent1>
      <a:accent2>
        <a:srgbClr val="03244D"/>
      </a:accent2>
      <a:accent3>
        <a:srgbClr val="496E9C"/>
      </a:accent3>
      <a:accent4>
        <a:srgbClr val="FCA48C"/>
      </a:accent4>
      <a:accent5>
        <a:srgbClr val="DD5515"/>
      </a:accent5>
      <a:accent6>
        <a:srgbClr val="03244D"/>
      </a:accent6>
      <a:hlink>
        <a:srgbClr val="496E9C"/>
      </a:hlink>
      <a:folHlink>
        <a:srgbClr val="496E9C"/>
      </a:folHlink>
    </a:clrScheme>
    <a:fontScheme name="Banded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nded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nded" id="{98DFF888-2449-4D28-977C-6306C017633E}" vid="{9792607F-9579-4224-82FF-9C88C3E1E53D}"/>
    </a:ext>
  </a:extLst>
</a:theme>
</file>

<file path=ppt/theme/theme3.xml><?xml version="1.0" encoding="utf-8"?>
<a:theme xmlns:a="http://schemas.openxmlformats.org/drawingml/2006/main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6882</TotalTime>
  <Words>1570</Words>
  <Application>Microsoft Office PowerPoint</Application>
  <PresentationFormat>Widescreen</PresentationFormat>
  <Paragraphs>280</Paragraphs>
  <Slides>40</Slides>
  <Notes>10</Notes>
  <HiddenSlides>10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40</vt:i4>
      </vt:variant>
    </vt:vector>
  </HeadingPairs>
  <TitlesOfParts>
    <vt:vector size="48" baseType="lpstr">
      <vt:lpstr>Arial</vt:lpstr>
      <vt:lpstr>Calibri</vt:lpstr>
      <vt:lpstr>Cambria Math</vt:lpstr>
      <vt:lpstr>Corbel</vt:lpstr>
      <vt:lpstr>Wingdings</vt:lpstr>
      <vt:lpstr>Banded</vt:lpstr>
      <vt:lpstr>1_Banded</vt:lpstr>
      <vt:lpstr>Simple Dark</vt:lpstr>
      <vt:lpstr>Welcome to:</vt:lpstr>
      <vt:lpstr>Meeting Agenda</vt:lpstr>
      <vt:lpstr>About SPARC</vt:lpstr>
      <vt:lpstr>About SPARC</vt:lpstr>
      <vt:lpstr>Our  Lab</vt:lpstr>
      <vt:lpstr>How to become a Member</vt:lpstr>
      <vt:lpstr>SPARC Meetings</vt:lpstr>
      <vt:lpstr>More Information about SPARC</vt:lpstr>
      <vt:lpstr>Partner Organizations</vt:lpstr>
      <vt:lpstr>Meetings this Week</vt:lpstr>
      <vt:lpstr>Outreach</vt:lpstr>
      <vt:lpstr>Outreach Events</vt:lpstr>
      <vt:lpstr>Projects</vt:lpstr>
      <vt:lpstr>Spring 2018 Main Projects</vt:lpstr>
      <vt:lpstr>Project:  MATILDA</vt:lpstr>
      <vt:lpstr>Project:  Tesla Coil</vt:lpstr>
      <vt:lpstr>Project:  Unmanned Aerial SysTems</vt:lpstr>
      <vt:lpstr>Project:  Lab Assistant</vt:lpstr>
      <vt:lpstr>Project:  Sumo Bot Tournament</vt:lpstr>
      <vt:lpstr>Sumo Robotics Tournament</vt:lpstr>
      <vt:lpstr>What is a Sumo Bot Competition?</vt:lpstr>
      <vt:lpstr>SPARC Sumo-Bot Competition</vt:lpstr>
      <vt:lpstr>SPARC Competition Part Constraints</vt:lpstr>
      <vt:lpstr>Statistics for  Spring 2018</vt:lpstr>
      <vt:lpstr>Attendance for Spring 2018</vt:lpstr>
      <vt:lpstr>Distribution of SPARC Members  (60 members)</vt:lpstr>
      <vt:lpstr>Leadership for Fall 2018</vt:lpstr>
      <vt:lpstr>Officer Positions</vt:lpstr>
      <vt:lpstr>Officer Roles</vt:lpstr>
      <vt:lpstr>Officer Elections</vt:lpstr>
      <vt:lpstr>Remainder of Semester</vt:lpstr>
      <vt:lpstr>Meetings for Remainder of Semester</vt:lpstr>
      <vt:lpstr>Open Forum: PIC Microcontroller</vt:lpstr>
      <vt:lpstr>PICs</vt:lpstr>
      <vt:lpstr>What are PICs </vt:lpstr>
      <vt:lpstr>Why use PICs</vt:lpstr>
      <vt:lpstr>Why not to use PIC’s</vt:lpstr>
      <vt:lpstr>How to develop for PICs </vt:lpstr>
      <vt:lpstr>How to compile for pics</vt:lpstr>
      <vt:lpstr>How to program a pic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to:</dc:title>
  <dc:creator>Matthew Castleberry</dc:creator>
  <cp:lastModifiedBy>Matthew Castleberry</cp:lastModifiedBy>
  <cp:revision>352</cp:revision>
  <dcterms:created xsi:type="dcterms:W3CDTF">2016-09-03T15:20:58Z</dcterms:created>
  <dcterms:modified xsi:type="dcterms:W3CDTF">2018-04-08T20:27:07Z</dcterms:modified>
</cp:coreProperties>
</file>